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59" r:id="rId4"/>
    <p:sldMasterId id="2147484744" r:id="rId5"/>
    <p:sldMasterId id="2147484756" r:id="rId6"/>
    <p:sldMasterId id="2147484642" r:id="rId7"/>
  </p:sldMasterIdLst>
  <p:notesMasterIdLst>
    <p:notesMasterId r:id="rId25"/>
  </p:notesMasterIdLst>
  <p:handoutMasterIdLst>
    <p:handoutMasterId r:id="rId26"/>
  </p:handoutMasterIdLst>
  <p:sldIdLst>
    <p:sldId id="256" r:id="rId8"/>
    <p:sldId id="1890" r:id="rId9"/>
    <p:sldId id="273" r:id="rId10"/>
    <p:sldId id="274" r:id="rId11"/>
    <p:sldId id="1891" r:id="rId12"/>
    <p:sldId id="261" r:id="rId13"/>
    <p:sldId id="275" r:id="rId14"/>
    <p:sldId id="270" r:id="rId15"/>
    <p:sldId id="259" r:id="rId16"/>
    <p:sldId id="260" r:id="rId17"/>
    <p:sldId id="279" r:id="rId18"/>
    <p:sldId id="1892" r:id="rId19"/>
    <p:sldId id="1893" r:id="rId20"/>
    <p:sldId id="280" r:id="rId21"/>
    <p:sldId id="281" r:id="rId22"/>
    <p:sldId id="263" r:id="rId23"/>
    <p:sldId id="1532" r:id="rId24"/>
  </p:sldIdLst>
  <p:sldSz cx="12192000" cy="6858000"/>
  <p:notesSz cx="6858000" cy="9144000"/>
  <p:defaultTextStyle>
    <a:defPPr>
      <a:defRPr lang="en-US"/>
    </a:defPPr>
    <a:lvl1pPr marL="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1pPr>
    <a:lvl2pPr marL="457183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3pPr>
    <a:lvl4pPr marL="137155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4pPr>
    <a:lvl5pPr marL="182873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5pPr>
    <a:lvl6pPr marL="2285918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8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D4"/>
    <a:srgbClr val="1A1A1A"/>
    <a:srgbClr val="FFFFFF"/>
    <a:srgbClr val="00BCF2"/>
    <a:srgbClr val="40CDF5"/>
    <a:srgbClr val="40587C"/>
    <a:srgbClr val="00B0E3"/>
    <a:srgbClr val="00188F"/>
    <a:srgbClr val="005291"/>
    <a:srgbClr val="BA6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ECDCB9-A1A3-4D35-92C4-B101BCA85432}" v="12" dt="2018-05-30T22:02:27.0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77" autoAdjust="0"/>
    <p:restoredTop sz="92109" autoAdjust="0"/>
  </p:normalViewPr>
  <p:slideViewPr>
    <p:cSldViewPr snapToGrid="0">
      <p:cViewPr varScale="1">
        <p:scale>
          <a:sx n="94" d="100"/>
          <a:sy n="94" d="100"/>
        </p:scale>
        <p:origin x="75" y="367"/>
      </p:cViewPr>
      <p:guideLst/>
    </p:cSldViewPr>
  </p:slideViewPr>
  <p:outlineViewPr>
    <p:cViewPr>
      <p:scale>
        <a:sx n="33" d="100"/>
        <a:sy n="33" d="100"/>
      </p:scale>
      <p:origin x="0" y="-651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2934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F9EC6-89FF-47E1-8594-1A32E3B45134}" type="datetime8">
              <a:rPr lang="en-US" smtClean="0">
                <a:latin typeface="Segoe UI" pitchFamily="34" charset="0"/>
              </a:rPr>
              <a:t>6/7/2018 10:49 AM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6CE63F-9E7F-4C04-9D0D-FCA25A8E9E86}" type="datetime8">
              <a:rPr lang="en-US" smtClean="0"/>
              <a:t>6/7/2018 10:49 AM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367" rtl="0" eaLnBrk="1" latinLnBrk="0" hangingPunct="1">
      <a:lnSpc>
        <a:spcPct val="90000"/>
      </a:lnSpc>
      <a:spcAft>
        <a:spcPts val="333"/>
      </a:spcAft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2982" indent="-105829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28071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82848" indent="-146838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15134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285918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6FD07-3E55-48D6-A3F0-9B7C4A3AFD8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09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Worldwide Partner Conference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D304299-12C1-47B3-95B0-77BA3A36FB86}" type="datetime8">
              <a:rPr lang="en-US" smtClean="0"/>
              <a:t>6/7/2018 10:49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77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BB3789C5-5984-495A-98C4-ABFAD08EB645}" type="datetime8">
              <a:rPr lang="en-US" smtClean="0"/>
              <a:t>6/7/2018 10:49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00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8DCF0-540A-4770-95A9-A650E202314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24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ECFDC7D-F4BE-4668-920D-08874925A5D7}" type="datetime8">
              <a:rPr lang="en-US" smtClean="0">
                <a:solidFill>
                  <a:prstClr val="black"/>
                </a:solidFill>
              </a:rPr>
              <a:t>6/7/2018 10:49 AM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185510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41BC223-64EE-497B-AE00-79CDDF6DF531}" type="datetime8">
              <a:rPr lang="en-US" smtClean="0"/>
              <a:t>6/7/2018 10:49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07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Build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EB0961A5-B8E1-447B-A48F-E4AA29BFF32B}" type="datetime8">
              <a:rPr lang="en-US" smtClean="0"/>
              <a:t>6/7/2018 10:49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3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41BC223-64EE-497B-AE00-79CDDF6DF531}" type="datetime8">
              <a:rPr lang="en-US" smtClean="0"/>
              <a:t>6/7/2018 10:49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24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9C703-CE1A-4873-946F-F6E77C78725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61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BA1A1-9CD1-4D94-8C1A-5786508AD85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65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9C703-CE1A-4873-946F-F6E77C78725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98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Worldwide Partner Conference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E4B608A-02D2-4AD1-AFE2-A3643A992C35}" type="datetime8">
              <a:rPr lang="en-US" smtClean="0"/>
              <a:t>6/7/2018 10:49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06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Microsoft Worldwide Partner Conference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1EF663DE-1276-4BD4-8984-1644573F9CEA}" type="datetime8">
              <a:rPr lang="en-US" smtClean="0"/>
              <a:t>6/7/2018 10:49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5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DE57C4-C969-4FE9-B735-816CB4A614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41443" y="-560439"/>
            <a:ext cx="37796400" cy="753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7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9D7B4-83A3-4B41-928A-1EEEBAF7A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18DD5-C4CA-4A55-A65B-77E7FADF0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D438F-B4AE-44BA-97FC-177F8A4F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1C87-2AAF-4DCB-96E3-B6FA4F027C7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B147-20CE-440C-91AF-D35F7ECB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57E66-89D0-48A9-9071-F9ACAA9E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B9A9-868D-4EDD-90AC-AC0FD21D7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BC3F6-D4B8-431F-A41C-44B06C072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671C3-B5B7-453E-8756-A478A9EA8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531E6B-60B2-4102-9FEC-4D179EFCA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8145D-76F4-4C3B-8327-144A75D54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1C87-2AAF-4DCB-96E3-B6FA4F027C7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1BEA0-012A-43F5-A4B6-706DE018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425ED-22AB-4DB1-93F5-26493416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B9A9-868D-4EDD-90AC-AC0FD21D7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93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210-3289-414C-AC50-A6B7A9341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CCDC3-EFD3-49AF-89A1-F0FB735CD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AC562-6120-4998-BFEF-27B990E58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19C817-2B32-43FA-B772-DEA748FB6C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2BE99-2B7D-4F93-8A55-983C6E0C5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FE3C9F-FB2D-49CB-A2E9-E83D1D847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1C87-2AAF-4DCB-96E3-B6FA4F027C7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7CF86-E439-4CD5-9C3B-197F27C2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2BE799-9917-46C7-80F1-C609F515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B9A9-868D-4EDD-90AC-AC0FD21D7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2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2074-C2A3-49E1-A9DB-A706258A3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A8736B-5805-44F7-AA45-2008CC62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1C87-2AAF-4DCB-96E3-B6FA4F027C7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3E42C-8445-4702-9979-F0FB3B3A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F702C-2AAC-4A03-B6D2-0439F43EB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B9A9-868D-4EDD-90AC-AC0FD21D7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09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887BF2-CA59-479B-BF92-8F94DAB32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1C87-2AAF-4DCB-96E3-B6FA4F027C7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9AF2C-7887-4EF8-B513-B17D25B1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B496C8-D11B-42D3-8272-94B0BCC7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B9A9-868D-4EDD-90AC-AC0FD21D7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01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25B2-8565-468F-9A55-0432B7EE4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A2257-2CFD-4BAB-BE79-F6E61A81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1AEBD-D181-43D9-BCA7-2BCA12B53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55587-7C7A-4817-A6E0-36A484DCE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1C87-2AAF-4DCB-96E3-B6FA4F027C7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2B3FE4-7D27-4DD8-AB2F-426D5A3C4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F30EC-F1C2-4A3B-BF5E-B8807B456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B9A9-868D-4EDD-90AC-AC0FD21D7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9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A860-9F0E-4251-A551-1F91B6DA4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0FE408-1020-4541-B393-3D07A106A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C93B3-41D9-4AEB-9ED3-16BC51762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0BBDA-4C15-4CD5-9DF9-D25B32FF0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1C87-2AAF-4DCB-96E3-B6FA4F027C7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18850-53DA-45CF-A019-217E59D4F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0BED-E2E1-4454-8D2D-13B0DA5F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B9A9-868D-4EDD-90AC-AC0FD21D7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99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E738-D5FC-4CC3-BAF5-F7E069672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18D20-3310-4DE0-A9A0-78072C3A86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D0CA2-9677-46AD-89C8-29B9FBC21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1C87-2AAF-4DCB-96E3-B6FA4F027C7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D4B84-1EEB-4821-BE54-5F8CE9087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A93FD-8CD8-4CE5-AE09-ED480ED9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B9A9-868D-4EDD-90AC-AC0FD21D7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45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1EAFE0-43CC-42E9-A617-9203B8D613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F82148-2C34-4AF5-B480-4DF10CFBE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01DB5-2127-4FA7-905C-1C72E35A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1C87-2AAF-4DCB-96E3-B6FA4F027C7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685AD-FD71-4B32-8920-290EF78C0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2461E-F832-4D6F-9ACE-4B50FBD2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B9A9-868D-4EDD-90AC-AC0FD21D7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5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DE57C4-C969-4FE9-B735-816CB4A614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41443" y="-560439"/>
            <a:ext cx="37796400" cy="753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7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B728F3-0CFA-4BEB-B67E-2A01ED21FEC8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07-06-2018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F6AFA1-6E7A-4276-8BA0-6065B8159AA3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00" y="89163"/>
            <a:ext cx="1260000" cy="236513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4FE8D230-1878-43BF-829F-4D3477A9F82F}"/>
              </a:ext>
            </a:extLst>
          </p:cNvPr>
          <p:cNvGrpSpPr/>
          <p:nvPr userDrawn="1"/>
        </p:nvGrpSpPr>
        <p:grpSpPr>
          <a:xfrm>
            <a:off x="9982200" y="114738"/>
            <a:ext cx="2080930" cy="474414"/>
            <a:chOff x="3873023" y="1056075"/>
            <a:chExt cx="4651663" cy="147073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2D186FB-0B09-4E03-AECE-05A421FE762A}"/>
                </a:ext>
              </a:extLst>
            </p:cNvPr>
            <p:cNvSpPr txBox="1"/>
            <p:nvPr userDrawn="1"/>
          </p:nvSpPr>
          <p:spPr>
            <a:xfrm>
              <a:off x="4306257" y="1056075"/>
              <a:ext cx="3885032" cy="1049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17921"/>
                  </a:solidFill>
                  <a:effectLst/>
                  <a:uLnTx/>
                  <a:uFillTx/>
                  <a:latin typeface="Poppins" panose="00000500000000000000" pitchFamily="50" charset="0"/>
                  <a:ea typeface="+mn-ea"/>
                  <a:cs typeface="Poppins" panose="00000500000000000000" pitchFamily="50" charset="0"/>
                </a:rPr>
                <a:t>INTEGRATE</a:t>
              </a: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17921"/>
                  </a:solidFill>
                  <a:effectLst/>
                  <a:uLnTx/>
                  <a:uFillTx/>
                  <a:latin typeface="Poppins SemiBold" panose="00000700000000000000" pitchFamily="50" charset="0"/>
                  <a:ea typeface="+mn-ea"/>
                  <a:cs typeface="Poppins SemiBold" panose="00000700000000000000" pitchFamily="50" charset="0"/>
                </a:rPr>
                <a:t> 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E035813-7752-461B-B08A-87BE77A06468}"/>
                </a:ext>
              </a:extLst>
            </p:cNvPr>
            <p:cNvSpPr txBox="1"/>
            <p:nvPr userDrawn="1"/>
          </p:nvSpPr>
          <p:spPr>
            <a:xfrm>
              <a:off x="3873023" y="1858912"/>
              <a:ext cx="2260527" cy="667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2962FF"/>
                  </a:solidFill>
                  <a:effectLst/>
                  <a:uLnTx/>
                  <a:uFillTx/>
                  <a:latin typeface="Poppins" panose="00000500000000000000" pitchFamily="50" charset="0"/>
                  <a:ea typeface="Lato" panose="020F0502020204030203" pitchFamily="34" charset="0"/>
                  <a:cs typeface="Poppins" panose="00000500000000000000" pitchFamily="50" charset="0"/>
                </a:rPr>
                <a:t>JUNE 4–6, 2018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97D0982-CD55-458F-8BB8-091C74E32369}"/>
                </a:ext>
              </a:extLst>
            </p:cNvPr>
            <p:cNvSpPr txBox="1"/>
            <p:nvPr userDrawn="1"/>
          </p:nvSpPr>
          <p:spPr>
            <a:xfrm>
              <a:off x="5930761" y="1858912"/>
              <a:ext cx="2593925" cy="667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2962FF"/>
                  </a:solidFill>
                  <a:effectLst/>
                  <a:uLnTx/>
                  <a:uFillTx/>
                  <a:latin typeface="Poppins" panose="00000500000000000000" pitchFamily="50" charset="0"/>
                  <a:ea typeface="Lato" panose="020F0502020204030203" pitchFamily="34" charset="0"/>
                  <a:cs typeface="Poppins" panose="00000500000000000000" pitchFamily="50" charset="0"/>
                </a:rPr>
                <a:t>etc.venues, London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4608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B728F3-0CFA-4BEB-B67E-2A01ED21FEC8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07-06-2018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F6AFA1-6E7A-4276-8BA0-6065B8159AA3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00" y="89163"/>
            <a:ext cx="1260000" cy="236513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4FE8D230-1878-43BF-829F-4D3477A9F82F}"/>
              </a:ext>
            </a:extLst>
          </p:cNvPr>
          <p:cNvGrpSpPr/>
          <p:nvPr userDrawn="1"/>
        </p:nvGrpSpPr>
        <p:grpSpPr>
          <a:xfrm>
            <a:off x="9982200" y="114738"/>
            <a:ext cx="2080930" cy="474414"/>
            <a:chOff x="3873023" y="1056075"/>
            <a:chExt cx="4651663" cy="147073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2D186FB-0B09-4E03-AECE-05A421FE762A}"/>
                </a:ext>
              </a:extLst>
            </p:cNvPr>
            <p:cNvSpPr txBox="1"/>
            <p:nvPr userDrawn="1"/>
          </p:nvSpPr>
          <p:spPr>
            <a:xfrm>
              <a:off x="4306257" y="1056075"/>
              <a:ext cx="3885032" cy="1049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17921"/>
                  </a:solidFill>
                  <a:effectLst/>
                  <a:uLnTx/>
                  <a:uFillTx/>
                  <a:latin typeface="Poppins" panose="00000500000000000000" pitchFamily="50" charset="0"/>
                  <a:ea typeface="+mn-ea"/>
                  <a:cs typeface="Poppins" panose="00000500000000000000" pitchFamily="50" charset="0"/>
                </a:rPr>
                <a:t>INTEGRATE</a:t>
              </a: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17921"/>
                  </a:solidFill>
                  <a:effectLst/>
                  <a:uLnTx/>
                  <a:uFillTx/>
                  <a:latin typeface="Poppins SemiBold" panose="00000700000000000000" pitchFamily="50" charset="0"/>
                  <a:ea typeface="+mn-ea"/>
                  <a:cs typeface="Poppins SemiBold" panose="00000700000000000000" pitchFamily="50" charset="0"/>
                </a:rPr>
                <a:t> 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E035813-7752-461B-B08A-87BE77A06468}"/>
                </a:ext>
              </a:extLst>
            </p:cNvPr>
            <p:cNvSpPr txBox="1"/>
            <p:nvPr userDrawn="1"/>
          </p:nvSpPr>
          <p:spPr>
            <a:xfrm>
              <a:off x="3873023" y="1858912"/>
              <a:ext cx="2260527" cy="667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2962FF"/>
                  </a:solidFill>
                  <a:effectLst/>
                  <a:uLnTx/>
                  <a:uFillTx/>
                  <a:latin typeface="Poppins" panose="00000500000000000000" pitchFamily="50" charset="0"/>
                  <a:ea typeface="Lato" panose="020F0502020204030203" pitchFamily="34" charset="0"/>
                  <a:cs typeface="Poppins" panose="00000500000000000000" pitchFamily="50" charset="0"/>
                </a:rPr>
                <a:t>JUNE 4–6, 2018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97D0982-CD55-458F-8BB8-091C74E32369}"/>
                </a:ext>
              </a:extLst>
            </p:cNvPr>
            <p:cNvSpPr txBox="1"/>
            <p:nvPr userDrawn="1"/>
          </p:nvSpPr>
          <p:spPr>
            <a:xfrm>
              <a:off x="5930761" y="1858912"/>
              <a:ext cx="2593925" cy="667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2962FF"/>
                  </a:solidFill>
                  <a:effectLst/>
                  <a:uLnTx/>
                  <a:uFillTx/>
                  <a:latin typeface="Poppins" panose="00000500000000000000" pitchFamily="50" charset="0"/>
                  <a:ea typeface="Lato" panose="020F0502020204030203" pitchFamily="34" charset="0"/>
                  <a:cs typeface="Poppins" panose="00000500000000000000" pitchFamily="50" charset="0"/>
                </a:rPr>
                <a:t>etc.venues, London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6310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4572000" cy="553998"/>
          </a:xfrm>
          <a:noFill/>
        </p:spPr>
        <p:txBody>
          <a:bodyPr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457200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 text</a:t>
            </a:r>
          </a:p>
        </p:txBody>
      </p:sp>
      <p:pic>
        <p:nvPicPr>
          <p:cNvPr id="6" name="MS logo gray - EMF" descr="Microsoft logo, gray text version">
            <a:extLst>
              <a:ext uri="{FF2B5EF4-FFF2-40B4-BE49-F238E27FC236}">
                <a16:creationId xmlns:a16="http://schemas.microsoft.com/office/drawing/2014/main" id="{11527229-DBED-4F7D-9D9A-03EC2258F2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B5DF3C-6C8F-43BE-92C2-BE4537BFD6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0758" y="800100"/>
            <a:ext cx="502448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3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425541"/>
            <a:ext cx="4167887" cy="1107996"/>
          </a:xfrm>
        </p:spPr>
        <p:txBody>
          <a:bodyPr anchor="b" anchorCtr="0">
            <a:spAutoFit/>
          </a:bodyPr>
          <a:lstStyle>
            <a:lvl1pPr>
              <a:defRPr/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4164583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</a:t>
            </a:r>
          </a:p>
        </p:txBody>
      </p:sp>
      <p:pic>
        <p:nvPicPr>
          <p:cNvPr id="12" name="MS logo white - EMF" descr="Microsoft logo white text version">
            <a:extLst>
              <a:ext uri="{FF2B5EF4-FFF2-40B4-BE49-F238E27FC236}">
                <a16:creationId xmlns:a16="http://schemas.microsoft.com/office/drawing/2014/main" id="{788172BF-1F8C-429F-A472-2CEAB69292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C397809-3ACE-4D4E-AD46-9C3195293B59}"/>
              </a:ext>
            </a:extLst>
          </p:cNvPr>
          <p:cNvSpPr/>
          <p:nvPr userDrawn="1"/>
        </p:nvSpPr>
        <p:spPr bwMode="auto">
          <a:xfrm>
            <a:off x="5334000" y="0"/>
            <a:ext cx="6858000" cy="6858000"/>
          </a:xfrm>
          <a:prstGeom prst="rect">
            <a:avLst/>
          </a:prstGeom>
          <a:solidFill>
            <a:srgbClr val="D2D2D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240D"/>
              </a:soli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89166D5-15A2-4B98-8331-AD06974AE2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0758" y="800100"/>
            <a:ext cx="502448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48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55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quare photo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425541"/>
            <a:ext cx="4167887" cy="1107996"/>
          </a:xfrm>
        </p:spPr>
        <p:txBody>
          <a:bodyPr anchor="b" anchorCtr="0">
            <a:spAutoFit/>
          </a:bodyPr>
          <a:lstStyle>
            <a:lvl1pPr>
              <a:defRPr/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4164583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</a:t>
            </a:r>
          </a:p>
        </p:txBody>
      </p:sp>
      <p:pic>
        <p:nvPicPr>
          <p:cNvPr id="10" name="MS logo white - EMF" descr="Microsoft logo white text version">
            <a:extLst>
              <a:ext uri="{FF2B5EF4-FFF2-40B4-BE49-F238E27FC236}">
                <a16:creationId xmlns:a16="http://schemas.microsoft.com/office/drawing/2014/main" id="{CA27734F-A502-4B5B-8EC7-6E115B31C6C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D0C4B04-9C9F-465F-9951-6B4E6D55422A}"/>
              </a:ext>
            </a:extLst>
          </p:cNvPr>
          <p:cNvSpPr/>
          <p:nvPr userDrawn="1"/>
        </p:nvSpPr>
        <p:spPr bwMode="auto">
          <a:xfrm>
            <a:off x="5334000" y="0"/>
            <a:ext cx="6858000" cy="6858000"/>
          </a:xfrm>
          <a:prstGeom prst="rect">
            <a:avLst/>
          </a:prstGeom>
          <a:solidFill>
            <a:srgbClr val="00BCF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240D"/>
              </a:soli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BA0094-BABD-45E8-8EA6-9DA003B4CD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0758" y="800100"/>
            <a:ext cx="5024485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61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9144000" cy="553998"/>
          </a:xfrm>
          <a:noFill/>
        </p:spPr>
        <p:txBody>
          <a:bodyPr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914400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 or subtitle text</a:t>
            </a:r>
          </a:p>
        </p:txBody>
      </p:sp>
      <p:pic>
        <p:nvPicPr>
          <p:cNvPr id="10" name="MS logo white - EMF" descr="Microsoft logo white text version">
            <a:extLst>
              <a:ext uri="{FF2B5EF4-FFF2-40B4-BE49-F238E27FC236}">
                <a16:creationId xmlns:a16="http://schemas.microsoft.com/office/drawing/2014/main" id="{CC434C0E-1C79-42AF-9F32-26BBBFEF90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36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390" y="1434370"/>
            <a:ext cx="11018520" cy="2308324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2811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905">
          <p15:clr>
            <a:srgbClr val="5ACBF0"/>
          </p15:clr>
        </p15:guide>
        <p15:guide id="4" orient="horz" pos="1272">
          <p15:clr>
            <a:srgbClr val="5ACBF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70607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6633-3E8D-4CF4-A5D4-D4E9D88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E9CDCB4-03E1-4763-B83E-A1334BCDB0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7171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7340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2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2550-DA43-453C-A328-33C740E6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278796-7B84-4D67-88CD-BF78BB06D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9914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50045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6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588545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3" orient="horz" pos="900">
          <p15:clr>
            <a:srgbClr val="5ACBF0"/>
          </p15:clr>
        </p15:guide>
        <p15:guide id="4" orient="horz" pos="1276">
          <p15:clr>
            <a:srgbClr val="5ACBF0"/>
          </p15:clr>
        </p15:guide>
        <p15:guide id="5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B728F3-0CFA-4BEB-B67E-2A01ED21FEC8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07-06-2018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F6AFA1-6E7A-4276-8BA0-6065B8159AA3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00" y="89163"/>
            <a:ext cx="1260000" cy="236513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4FE8D230-1878-43BF-829F-4D3477A9F82F}"/>
              </a:ext>
            </a:extLst>
          </p:cNvPr>
          <p:cNvGrpSpPr/>
          <p:nvPr userDrawn="1"/>
        </p:nvGrpSpPr>
        <p:grpSpPr>
          <a:xfrm>
            <a:off x="9982200" y="114738"/>
            <a:ext cx="2080930" cy="474414"/>
            <a:chOff x="3873023" y="1056075"/>
            <a:chExt cx="4651663" cy="147073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2D186FB-0B09-4E03-AECE-05A421FE762A}"/>
                </a:ext>
              </a:extLst>
            </p:cNvPr>
            <p:cNvSpPr txBox="1"/>
            <p:nvPr userDrawn="1"/>
          </p:nvSpPr>
          <p:spPr>
            <a:xfrm>
              <a:off x="4306257" y="1056075"/>
              <a:ext cx="3885032" cy="10495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17921"/>
                  </a:solidFill>
                  <a:effectLst/>
                  <a:uLnTx/>
                  <a:uFillTx/>
                  <a:latin typeface="Poppins" panose="00000500000000000000" pitchFamily="50" charset="0"/>
                  <a:ea typeface="+mn-ea"/>
                  <a:cs typeface="Poppins" panose="00000500000000000000" pitchFamily="50" charset="0"/>
                </a:rPr>
                <a:t>INTEGRATE</a:t>
              </a: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17921"/>
                  </a:solidFill>
                  <a:effectLst/>
                  <a:uLnTx/>
                  <a:uFillTx/>
                  <a:latin typeface="Poppins SemiBold" panose="00000700000000000000" pitchFamily="50" charset="0"/>
                  <a:ea typeface="+mn-ea"/>
                  <a:cs typeface="Poppins SemiBold" panose="00000700000000000000" pitchFamily="50" charset="0"/>
                </a:rPr>
                <a:t> 2018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E035813-7752-461B-B08A-87BE77A06468}"/>
                </a:ext>
              </a:extLst>
            </p:cNvPr>
            <p:cNvSpPr txBox="1"/>
            <p:nvPr userDrawn="1"/>
          </p:nvSpPr>
          <p:spPr>
            <a:xfrm>
              <a:off x="3873023" y="1858912"/>
              <a:ext cx="2260527" cy="6679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2962FF"/>
                  </a:solidFill>
                  <a:effectLst/>
                  <a:uLnTx/>
                  <a:uFillTx/>
                  <a:latin typeface="Poppins" panose="00000500000000000000" pitchFamily="50" charset="0"/>
                  <a:ea typeface="Lato" panose="020F0502020204030203" pitchFamily="34" charset="0"/>
                  <a:cs typeface="Poppins" panose="00000500000000000000" pitchFamily="50" charset="0"/>
                </a:rPr>
                <a:t>JUNE 4–6, 2018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97D0982-CD55-458F-8BB8-091C74E32369}"/>
                </a:ext>
              </a:extLst>
            </p:cNvPr>
            <p:cNvSpPr txBox="1"/>
            <p:nvPr userDrawn="1"/>
          </p:nvSpPr>
          <p:spPr>
            <a:xfrm>
              <a:off x="5930761" y="1858912"/>
              <a:ext cx="2593925" cy="6679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2962FF"/>
                  </a:solidFill>
                  <a:effectLst/>
                  <a:uLnTx/>
                  <a:uFillTx/>
                  <a:latin typeface="Poppins" panose="00000500000000000000" pitchFamily="50" charset="0"/>
                  <a:ea typeface="Lato" panose="020F0502020204030203" pitchFamily="34" charset="0"/>
                  <a:cs typeface="Poppins" panose="00000500000000000000" pitchFamily="50" charset="0"/>
                </a:rPr>
                <a:t>etc.venues, London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31708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1026A-4A74-439D-A8F5-DB82A03E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014188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8141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25650"/>
            <a:ext cx="4161981" cy="1107996"/>
          </a:xfrm>
        </p:spPr>
        <p:txBody>
          <a:bodyPr wrap="square" rIns="0" anchor="b">
            <a:spAutoFit/>
          </a:bodyPr>
          <a:lstStyle>
            <a:lvl1pPr>
              <a:lnSpc>
                <a:spcPct val="100000"/>
              </a:lnSpc>
              <a:defRPr sz="3600" b="0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Title format square photo layout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80C89-4FC1-4FE7-AFCA-1C41A1B094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0" y="3535541"/>
            <a:ext cx="4162425" cy="307777"/>
          </a:xfrm>
        </p:spPr>
        <p:txBody>
          <a:bodyPr/>
          <a:lstStyle>
            <a:lvl1pPr marL="0" indent="0"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61988" indent="0">
              <a:buNone/>
              <a:defRPr/>
            </a:lvl4pPr>
            <a:lvl5pPr marL="855663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">
            <a:extLst>
              <a:ext uri="{FF2B5EF4-FFF2-40B4-BE49-F238E27FC236}">
                <a16:creationId xmlns:a16="http://schemas.microsoft.com/office/drawing/2014/main" id="{6178F5D2-7CA2-4202-8FD2-95D8F7A2E9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195216336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6" orient="horz" pos="904">
          <p15:clr>
            <a:srgbClr val="5ACBF0"/>
          </p15:clr>
        </p15:guide>
        <p15:guide id="7" orient="horz" pos="1276">
          <p15:clr>
            <a:srgbClr val="5ACBF0"/>
          </p15:clr>
        </p15:guide>
        <p15:guide id="8" orient="horz" pos="2226">
          <p15:clr>
            <a:srgbClr val="5ACBF0"/>
          </p15:clr>
        </p15:guide>
        <p15:guide id="10" pos="3729">
          <p15:clr>
            <a:srgbClr val="C35EA4"/>
          </p15:clr>
        </p15:guide>
        <p15:guide id="11" pos="2993">
          <p15:clr>
            <a:srgbClr val="5ACBF0"/>
          </p15:clr>
        </p15:guide>
        <p15:guide id="12" pos="3543">
          <p15:clr>
            <a:srgbClr val="A4A3A4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025" y="2875002"/>
            <a:ext cx="4161981" cy="1107996"/>
          </a:xfrm>
        </p:spPr>
        <p:txBody>
          <a:bodyPr wrap="square" rIns="0" anchor="ctr" anchorCtr="0">
            <a:spAutoFit/>
          </a:bodyPr>
          <a:lstStyle>
            <a:lvl1pPr>
              <a:lnSpc>
                <a:spcPct val="100000"/>
              </a:lnSpc>
              <a:defRPr sz="3600" b="0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Title  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3956AAB8-C2DF-40F3-A72B-0FA6F47702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420898150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pos="2991">
          <p15:clr>
            <a:srgbClr val="5ACBF0"/>
          </p15:clr>
        </p15:guide>
        <p15:guide id="7" pos="3728">
          <p15:clr>
            <a:srgbClr val="C35EA4"/>
          </p15:clr>
        </p15:guide>
        <p15:guide id="8" pos="3544">
          <p15:clr>
            <a:srgbClr val="A4A3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81637"/>
            <a:ext cx="4160520" cy="861774"/>
          </a:xfr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defRPr sz="2800" b="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smaller text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18102CFD-D7DD-461F-B675-FAE01404E5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337308382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3" orient="horz" pos="1877">
          <p15:clr>
            <a:srgbClr val="5ACBF0"/>
          </p15:clr>
        </p15:guide>
        <p15:guide id="4" pos="3731">
          <p15:clr>
            <a:srgbClr val="C35EA4"/>
          </p15:clr>
        </p15:guide>
        <p15:guide id="5" pos="2993">
          <p15:clr>
            <a:srgbClr val="5ACBF0"/>
          </p15:clr>
        </p15:guide>
        <p15:guide id="6" pos="3547">
          <p15:clr>
            <a:srgbClr val="A4A3A4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914400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A4B0D9-E738-4241-851E-02087D63F0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44025" y="3898483"/>
            <a:ext cx="2265363" cy="23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9880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914400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68863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4B8222-5199-4513-8941-5675C42113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44025" y="3898483"/>
            <a:ext cx="2265363" cy="23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80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41712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27FA71-E6D6-496C-95C6-956CF28B81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44025" y="3898483"/>
            <a:ext cx="2265363" cy="23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275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27">
          <p15:clr>
            <a:srgbClr val="5ACBF0"/>
          </p15:clr>
        </p15:guide>
        <p15:guide id="3" orient="horz" pos="1911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92838695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3" orient="horz" pos="900">
          <p15:clr>
            <a:srgbClr val="5ACBF0"/>
          </p15:clr>
        </p15:guide>
        <p15:guide id="4" orient="horz" pos="1276">
          <p15:clr>
            <a:srgbClr val="5ACBF0"/>
          </p15:clr>
        </p15:guide>
        <p15:guide id="5" orient="horz" pos="288">
          <p15:clr>
            <a:srgbClr val="5ACBF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71657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09340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>
          <p15:clr>
            <a:srgbClr val="5ACBF0"/>
          </p15:clr>
        </p15:guide>
        <p15:guide id="2" orient="horz" pos="904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680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>
          <p15:clr>
            <a:srgbClr val="5ACBF0"/>
          </p15:clr>
        </p15:guide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0DF2A6-26A8-4810-95DF-F65F123C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Software code 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61CF-FF79-485A-A6C8-A1952EFD58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63" y="1436688"/>
            <a:ext cx="11018520" cy="1908215"/>
          </a:xfrm>
        </p:spPr>
        <p:txBody>
          <a:bodyPr/>
          <a:lstStyle>
            <a:lvl1pPr marL="0" indent="0">
              <a:buNone/>
              <a:defRPr sz="2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 sz="24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 sz="20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256262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>
          <p15:clr>
            <a:srgbClr val="5ACBF0"/>
          </p15:clr>
        </p15:guide>
        <p15:guide id="2" orient="horz" pos="905">
          <p15:clr>
            <a:srgbClr val="5ACBF0"/>
          </p15:clr>
        </p15:guide>
        <p15:guide id="3" orient="horz" pos="288">
          <p15:clr>
            <a:srgbClr val="5ACBF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584200" y="6161316"/>
            <a:ext cx="4482124" cy="1077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6" name="MS logo gray - EMF" descr="Microsoft logo, gray text version">
            <a:extLst>
              <a:ext uri="{FF2B5EF4-FFF2-40B4-BE49-F238E27FC236}">
                <a16:creationId xmlns:a16="http://schemas.microsoft.com/office/drawing/2014/main" id="{6EB48F5B-FA46-418B-8BEE-9F0C23C84A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92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b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6606D-2DF9-48CD-BBE9-B751BF55C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white">
          <a:xfrm>
            <a:off x="584200" y="1436688"/>
            <a:ext cx="11018838" cy="221599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Next slide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69038"/>
            <a:ext cx="12192001" cy="588963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45720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383303812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>
          <p15:clr>
            <a:srgbClr val="5ACBF0"/>
          </p15:clr>
        </p15:guide>
        <p15:guide id="2" orient="horz" pos="288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2550-DA43-453C-A328-33C740E6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278796-7B84-4D67-88CD-BF78BB06D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9914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1254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>
          <p15:clr>
            <a:srgbClr val="5ACBF0"/>
          </p15:clr>
        </p15:guide>
        <p15:guide id="2" orient="horz" pos="1276">
          <p15:clr>
            <a:srgbClr val="5ACBF0"/>
          </p15:clr>
        </p15:guide>
        <p15:guide id="3" orient="horz" pos="904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914400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31573B-58F8-43B4-8E3E-6F895442CB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44025" y="3898483"/>
            <a:ext cx="2265363" cy="23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447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log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584200" y="6161316"/>
            <a:ext cx="4482124" cy="1077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4" name="MS logo gray - EMF" descr="Microsoft logo, gray text version">
            <a:extLst>
              <a:ext uri="{FF2B5EF4-FFF2-40B4-BE49-F238E27FC236}">
                <a16:creationId xmlns:a16="http://schemas.microsoft.com/office/drawing/2014/main" id="{59104CAE-91B8-4A7E-9F8E-214C5F8809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15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FC4D4-8E7F-46AC-AD2C-D297CA0520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8812B-F63E-48D5-927C-3340308A7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0DD0E-FFA0-4038-B27E-132DAE47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1C87-2AAF-4DCB-96E3-B6FA4F027C7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8C222-1811-47F0-85DA-384E09D45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025D8-5BC1-446A-A387-6186482F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B9A9-868D-4EDD-90AC-AC0FD21D7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9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03815-0C42-411B-9CBE-A9CB03F5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642ED-1058-40C4-9ED5-6E1871373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CE3C6-8F7A-427F-BA6B-AED57D646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91C87-2AAF-4DCB-96E3-B6FA4F027C7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F58E9-EAD9-4C91-97E0-707AB9617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C7248-BE95-4B4E-9AA7-88C85EF7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5B9A9-868D-4EDD-90AC-AC0FD21D7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4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26" Type="http://schemas.openxmlformats.org/officeDocument/2006/relationships/theme" Target="../theme/theme4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5" Type="http://schemas.openxmlformats.org/officeDocument/2006/relationships/slideLayout" Target="../slideLayouts/slideLayout45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slideLayout" Target="../slideLayouts/slideLayout44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slideLayout" Target="../slideLayouts/slideLayout42.xml"/><Relationship Id="rId27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B728F3-0CFA-4BEB-B67E-2A01ED21FEC8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07-06-2018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F6AFA1-6E7A-4276-8BA0-6065B8159AA3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78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60" r:id="rId1"/>
    <p:sldLayoutId id="2147484761" r:id="rId2"/>
    <p:sldLayoutId id="2147484766" r:id="rId3"/>
    <p:sldLayoutId id="2147484762" r:id="rId4"/>
    <p:sldLayoutId id="2147484763" r:id="rId5"/>
    <p:sldLayoutId id="2147484764" r:id="rId6"/>
    <p:sldLayoutId id="214748476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81E67A-4D35-4A44-8BE9-B98FDF977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5BEC7-726B-4833-BC3D-5F020CEF0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7EE20-B94C-48A0-B7C4-7E1B63386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91C87-2AAF-4DCB-96E3-B6FA4F027C74}" type="datetimeFigureOut">
              <a:rPr lang="en-US" smtClean="0"/>
              <a:t>6/7/2018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4E274-2931-43C3-B5E3-F15A1255B3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0A699-31FF-4713-9478-80C61B27B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5B9A9-868D-4EDD-90AC-AC0FD21D77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74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5" r:id="rId1"/>
    <p:sldLayoutId id="2147484746" r:id="rId2"/>
    <p:sldLayoutId id="2147484747" r:id="rId3"/>
    <p:sldLayoutId id="2147484748" r:id="rId4"/>
    <p:sldLayoutId id="2147484749" r:id="rId5"/>
    <p:sldLayoutId id="2147484750" r:id="rId6"/>
    <p:sldLayoutId id="2147484751" r:id="rId7"/>
    <p:sldLayoutId id="2147484752" r:id="rId8"/>
    <p:sldLayoutId id="2147484753" r:id="rId9"/>
    <p:sldLayoutId id="2147484754" r:id="rId10"/>
    <p:sldLayoutId id="2147484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B728F3-0CFA-4BEB-B67E-2A01ED21FEC8}" type="datetimeFigureOut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07-06-2018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F6AFA1-6E7A-4276-8BA0-6065B8159AA3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7" r:id="rId1"/>
    <p:sldLayoutId id="21474847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9" name="NEW Brand Colors 2018">
            <a:extLst>
              <a:ext uri="{FF2B5EF4-FFF2-40B4-BE49-F238E27FC236}">
                <a16:creationId xmlns:a16="http://schemas.microsoft.com/office/drawing/2014/main" id="{9D5783B5-1069-4509-929A-C02C0B0887F7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 rot="5400000">
            <a:off x="9288988" y="2942644"/>
            <a:ext cx="6858000" cy="972712"/>
          </a:xfrm>
          <a:prstGeom prst="rect">
            <a:avLst/>
          </a:prstGeom>
        </p:spPr>
      </p:pic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 userDrawn="1"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 userDrawn="1"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 userDrawn="1"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 userDrawn="1"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 userDrawn="1"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 userDrawn="1"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 userDrawn="1"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 userDrawn="1"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 userDrawn="1"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 userDrawn="1"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9576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45" r:id="rId1"/>
    <p:sldLayoutId id="2147484643" r:id="rId2"/>
    <p:sldLayoutId id="2147484644" r:id="rId3"/>
    <p:sldLayoutId id="2147484646" r:id="rId4"/>
    <p:sldLayoutId id="2147484650" r:id="rId5"/>
    <p:sldLayoutId id="2147484651" r:id="rId6"/>
    <p:sldLayoutId id="2147484652" r:id="rId7"/>
    <p:sldLayoutId id="2147484653" r:id="rId8"/>
    <p:sldLayoutId id="2147484654" r:id="rId9"/>
    <p:sldLayoutId id="2147484655" r:id="rId10"/>
    <p:sldLayoutId id="2147484656" r:id="rId11"/>
    <p:sldLayoutId id="2147484738" r:id="rId12"/>
    <p:sldLayoutId id="2147484739" r:id="rId13"/>
    <p:sldLayoutId id="2147484740" r:id="rId14"/>
    <p:sldLayoutId id="2147484660" r:id="rId15"/>
    <p:sldLayoutId id="2147484661" r:id="rId16"/>
    <p:sldLayoutId id="2147484662" r:id="rId17"/>
    <p:sldLayoutId id="2147484663" r:id="rId18"/>
    <p:sldLayoutId id="2147484664" r:id="rId19"/>
    <p:sldLayoutId id="2147484665" r:id="rId20"/>
    <p:sldLayoutId id="2147484666" r:id="rId21"/>
    <p:sldLayoutId id="2147484667" r:id="rId22"/>
    <p:sldLayoutId id="2147484668" r:id="rId23"/>
    <p:sldLayoutId id="2147484669" r:id="rId24"/>
    <p:sldLayoutId id="2147484670" r:id="rId25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6" pos="368">
          <p15:clr>
            <a:srgbClr val="C35EA4"/>
          </p15:clr>
        </p15:guide>
        <p15:guide id="17" pos="7313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85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9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mailto:Paul.Larsen@microsoft.com" TargetMode="External"/><Relationship Id="rId3" Type="http://schemas.openxmlformats.org/officeDocument/2006/relationships/hyperlink" Target="https://www.microsoft.com/cloud-platform/biztalk" TargetMode="External"/><Relationship Id="rId7" Type="http://schemas.openxmlformats.org/officeDocument/2006/relationships/hyperlink" Target="mailto:Valerie.Robb@microsoft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@BizTalk_Server" TargetMode="External"/><Relationship Id="rId5" Type="http://schemas.openxmlformats.org/officeDocument/2006/relationships/hyperlink" Target="https://docs.microsoft.com/en-us/biztalk/#pivot=host" TargetMode="External"/><Relationship Id="rId4" Type="http://schemas.openxmlformats.org/officeDocument/2006/relationships/hyperlink" Target="https://docs.microsoft.com/biztalk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ka.ms/btsmigr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ka.ms/btsmigrationtoolsource" TargetMode="External"/><Relationship Id="rId4" Type="http://schemas.openxmlformats.org/officeDocument/2006/relationships/hyperlink" Target="https://aka.ms/btsmigrationtoo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3726975" y="3676960"/>
            <a:ext cx="7791257" cy="1477407"/>
            <a:chOff x="3917475" y="3393700"/>
            <a:chExt cx="7791257" cy="1477407"/>
          </a:xfrm>
        </p:grpSpPr>
        <p:sp>
          <p:nvSpPr>
            <p:cNvPr id="54" name="TextBox 53"/>
            <p:cNvSpPr txBox="1"/>
            <p:nvPr/>
          </p:nvSpPr>
          <p:spPr>
            <a:xfrm>
              <a:off x="3917476" y="3393700"/>
              <a:ext cx="764877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600" b="1" dirty="0">
                  <a:solidFill>
                    <a:srgbClr val="505050"/>
                  </a:solidFill>
                  <a:latin typeface="Poppins SemiBold" panose="00000700000000000000" pitchFamily="50" charset="0"/>
                  <a:ea typeface="Lato" panose="020F0502020204030203" pitchFamily="34" charset="0"/>
                  <a:cs typeface="Poppins SemiBold" panose="00000700000000000000" pitchFamily="50" charset="0"/>
                </a:rPr>
                <a:t>Paul Larsen &amp; Valerie Robb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917476" y="3907220"/>
              <a:ext cx="7791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dirty="0">
                  <a:solidFill>
                    <a:srgbClr val="505050"/>
                  </a:solidFill>
                  <a:latin typeface="Karla" pitchFamily="2" charset="0"/>
                  <a:ea typeface="Karla" pitchFamily="2" charset="0"/>
                  <a:cs typeface="Lato" panose="020F0502020204030203" pitchFamily="34" charset="0"/>
                </a:rPr>
                <a:t>Principal </a:t>
              </a:r>
              <a:r>
                <a:rPr lang="en-IN" sz="2000" dirty="0">
                  <a:solidFill>
                    <a:srgbClr val="505050"/>
                  </a:solidFill>
                  <a:latin typeface="Karla" pitchFamily="2" charset="0"/>
                  <a:ea typeface="Karla" pitchFamily="2" charset="0"/>
                  <a:cs typeface="Lato" panose="020F0502020204030203" pitchFamily="34" charset="0"/>
                </a:rPr>
                <a:t>Program</a:t>
              </a:r>
              <a:r>
                <a:rPr lang="en-IN" dirty="0">
                  <a:solidFill>
                    <a:srgbClr val="505050"/>
                  </a:solidFill>
                  <a:latin typeface="Karla" pitchFamily="2" charset="0"/>
                  <a:ea typeface="Karla" pitchFamily="2" charset="0"/>
                  <a:cs typeface="Lato" panose="020F0502020204030203" pitchFamily="34" charset="0"/>
                </a:rPr>
                <a:t> Manager / Senior Program Manager — Microsoft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917475" y="4347887"/>
              <a:ext cx="7648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800" b="1" dirty="0">
                  <a:solidFill>
                    <a:srgbClr val="505050"/>
                  </a:solidFill>
                  <a:latin typeface="Karla" pitchFamily="2" charset="0"/>
                  <a:ea typeface="Karla" pitchFamily="2" charset="0"/>
                  <a:cs typeface="Lato" panose="020F0502020204030203" pitchFamily="34" charset="0"/>
                </a:rPr>
                <a:t>Hybrid integration with Legacy Systems</a:t>
              </a:r>
            </a:p>
          </p:txBody>
        </p:sp>
      </p:grpSp>
      <p:pic>
        <p:nvPicPr>
          <p:cNvPr id="1030" name="Picture 6" descr="Paul Larsen">
            <a:extLst>
              <a:ext uri="{FF2B5EF4-FFF2-40B4-BE49-F238E27FC236}">
                <a16:creationId xmlns:a16="http://schemas.microsoft.com/office/drawing/2014/main" id="{5498C48B-17AE-4082-BEB3-950B64BBE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04" y="4040422"/>
            <a:ext cx="972000" cy="9720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alerie Robb">
            <a:extLst>
              <a:ext uri="{FF2B5EF4-FFF2-40B4-BE49-F238E27FC236}">
                <a16:creationId xmlns:a16="http://schemas.microsoft.com/office/drawing/2014/main" id="{E69C99B5-0878-4803-B74C-4B1739CBF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4040422"/>
            <a:ext cx="972000" cy="9720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31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725930" y="365125"/>
            <a:ext cx="8789670" cy="1325563"/>
          </a:xfrm>
        </p:spPr>
        <p:txBody>
          <a:bodyPr/>
          <a:lstStyle/>
          <a:p>
            <a:r>
              <a:rPr lang="en-US" dirty="0"/>
              <a:t>BTS 2016 Feature Pack 2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25932" y="2084365"/>
            <a:ext cx="2830027" cy="448213"/>
          </a:xfrm>
          <a:prstGeom prst="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Deployment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725932" y="2592104"/>
            <a:ext cx="2830027" cy="3081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Application Lifecycle Management</a:t>
            </a:r>
          </a:p>
          <a:p>
            <a:pPr defTabSz="685577" fontAlgn="base">
              <a:lnSpc>
                <a:spcPct val="90000"/>
              </a:lnSpc>
              <a:spcBef>
                <a:spcPts val="221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Application Lifecycle Management to  deploy and update multiple BizTalk Server instances using Visual Studio Team System (VSTS)</a:t>
            </a: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Backup to Blob Storage</a:t>
            </a:r>
          </a:p>
          <a:p>
            <a:pPr defTabSz="685577" fontAlgn="base">
              <a:lnSpc>
                <a:spcPct val="90000"/>
              </a:lnSpc>
              <a:spcBef>
                <a:spcPts val="221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Backup BizTalk Server database job to Azure Blog Storage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81859" y="2084365"/>
            <a:ext cx="2830027" cy="448213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Runtime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681859" y="2592104"/>
            <a:ext cx="2830027" cy="3081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Adapter for Service Bus</a:t>
            </a:r>
            <a:br>
              <a:rPr lang="en-US" sz="1324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</a:b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Send and receive messages with Azure Service Bus (partitions)</a:t>
            </a: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Transport Layer Security 1.2</a:t>
            </a:r>
            <a:br>
              <a:rPr lang="en-US" sz="1324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</a:b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Securely deploy BizTalk Server using </a:t>
            </a:r>
            <a:b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</a:b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TLS 1.2 authentication and encryption</a:t>
            </a: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API Management</a:t>
            </a:r>
            <a:br>
              <a:rPr lang="en-US" sz="1324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</a:b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Publish Orchestration endpoints using Azure API Management</a:t>
            </a:r>
            <a:endParaRPr lang="en-US" sz="1324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Event Hubs</a:t>
            </a:r>
            <a:br>
              <a:rPr lang="en-US" sz="1324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</a:b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Send and receive any BizTalk Server message with Azure Event Hubs</a:t>
            </a:r>
            <a:endParaRPr lang="en-US" sz="1324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endParaRPr lang="en-US" sz="1324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637785" y="2084365"/>
            <a:ext cx="2830027" cy="448213"/>
          </a:xfrm>
          <a:prstGeom prst="rect">
            <a:avLst/>
          </a:prstGeom>
          <a:solidFill>
            <a:schemeClr val="accent4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Analytics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637785" y="2532578"/>
            <a:ext cx="2830027" cy="3081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Event Hubs</a:t>
            </a:r>
            <a:br>
              <a:rPr lang="en-US" sz="1324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</a:b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Send BizTalk Server tracking data to Event Hubs</a:t>
            </a:r>
            <a:endParaRPr lang="en-US" sz="1324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74E11A-9E32-4AC1-B1C5-3E3F840EE7EB}"/>
              </a:ext>
            </a:extLst>
          </p:cNvPr>
          <p:cNvSpPr txBox="1"/>
          <p:nvPr/>
        </p:nvSpPr>
        <p:spPr>
          <a:xfrm>
            <a:off x="7510144" y="1261481"/>
            <a:ext cx="295592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Lato" panose="020F0502020204030203"/>
              </a:rPr>
              <a:t>Feature Packs require</a:t>
            </a:r>
            <a:r>
              <a:rPr lang="en-US" sz="1050" dirty="0">
                <a:latin typeface="Lato" panose="020F0502020204030203"/>
              </a:rPr>
              <a:t>:</a:t>
            </a:r>
          </a:p>
          <a:p>
            <a:pPr marL="214313" indent="-214313">
              <a:buFontTx/>
              <a:buChar char="-"/>
            </a:pPr>
            <a:r>
              <a:rPr lang="en-US" sz="1050" dirty="0">
                <a:latin typeface="Lato" panose="020F0502020204030203"/>
              </a:rPr>
              <a:t>Enterprise or Developer Edition; </a:t>
            </a:r>
          </a:p>
          <a:p>
            <a:pPr marL="214313" indent="-214313">
              <a:buFontTx/>
              <a:buChar char="-"/>
            </a:pPr>
            <a:r>
              <a:rPr lang="en-US" sz="1050" dirty="0">
                <a:latin typeface="Lato" panose="020F0502020204030203"/>
              </a:rPr>
              <a:t>Software Assurance or Azure EA</a:t>
            </a:r>
          </a:p>
        </p:txBody>
      </p:sp>
    </p:spTree>
    <p:extLst>
      <p:ext uri="{BB962C8B-B14F-4D97-AF65-F5344CB8AC3E}">
        <p14:creationId xmlns:p14="http://schemas.microsoft.com/office/powerpoint/2010/main" val="273443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725930" y="365125"/>
            <a:ext cx="8789670" cy="1325563"/>
          </a:xfrm>
        </p:spPr>
        <p:txBody>
          <a:bodyPr/>
          <a:lstStyle/>
          <a:p>
            <a:r>
              <a:rPr lang="en-US" dirty="0"/>
              <a:t>BTS 2016 Feature Pack 3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25932" y="2084365"/>
            <a:ext cx="2830027" cy="448213"/>
          </a:xfrm>
          <a:prstGeom prst="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Compliance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725932" y="2592104"/>
            <a:ext cx="2830027" cy="3081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Accessibility</a:t>
            </a:r>
          </a:p>
          <a:p>
            <a:pPr defTabSz="685577" fontAlgn="base">
              <a:lnSpc>
                <a:spcPct val="90000"/>
              </a:lnSpc>
              <a:spcBef>
                <a:spcPts val="221"/>
              </a:spcBef>
              <a:spcAft>
                <a:spcPct val="0"/>
              </a:spcAft>
            </a:pPr>
            <a:r>
              <a:rPr lang="en-US" sz="1324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Compliance with US government accessibility standard</a:t>
            </a: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Privacy</a:t>
            </a:r>
          </a:p>
          <a:p>
            <a:pPr defTabSz="685577" fontAlgn="base">
              <a:lnSpc>
                <a:spcPct val="90000"/>
              </a:lnSpc>
              <a:spcBef>
                <a:spcPts val="221"/>
              </a:spcBef>
              <a:spcAft>
                <a:spcPct val="0"/>
              </a:spcAft>
            </a:pPr>
            <a:r>
              <a:rPr lang="en-US" sz="1324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Compliance with FIPS and GDPR privacy standards</a:t>
            </a: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SQL Server 2016 SP2</a:t>
            </a:r>
          </a:p>
          <a:p>
            <a:pPr defTabSz="685577" fontAlgn="base">
              <a:lnSpc>
                <a:spcPct val="90000"/>
              </a:lnSpc>
              <a:spcBef>
                <a:spcPts val="221"/>
              </a:spcBef>
              <a:spcAft>
                <a:spcPct val="0"/>
              </a:spcAft>
            </a:pPr>
            <a:r>
              <a:rPr lang="en-US" sz="1324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Compatibility with SQL Server 2016 SP2. Deploy multiple databases per instance of an Availability Group</a:t>
            </a:r>
          </a:p>
          <a:p>
            <a:pPr defTabSz="685577" fontAlgn="base">
              <a:lnSpc>
                <a:spcPct val="90000"/>
              </a:lnSpc>
              <a:spcBef>
                <a:spcPts val="221"/>
              </a:spcBef>
              <a:spcAft>
                <a:spcPct val="0"/>
              </a:spcAft>
            </a:pPr>
            <a:endParaRPr lang="en-US" sz="1324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681859" y="2084365"/>
            <a:ext cx="2830027" cy="448213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Adapters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681859" y="2592104"/>
            <a:ext cx="2830027" cy="3081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Office365 Outlook Email</a:t>
            </a:r>
            <a:br>
              <a:rPr lang="en-US" sz="1324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</a:br>
            <a:r>
              <a:rPr lang="en-US" sz="1324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Send and receive messages </a:t>
            </a:r>
            <a:br>
              <a:rPr lang="en-US" sz="1324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</a:br>
            <a:r>
              <a:rPr lang="en-US" sz="1324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using Office 365 e-mail</a:t>
            </a: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Office365 Outlook  Calendar</a:t>
            </a:r>
            <a:br>
              <a:rPr lang="en-US" sz="1324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</a:br>
            <a:r>
              <a:rPr lang="en-US" sz="1324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Set and update appointments </a:t>
            </a:r>
            <a:br>
              <a:rPr lang="en-US" sz="1324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</a:br>
            <a:r>
              <a:rPr lang="en-US" sz="1324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using Office 365 schedules</a:t>
            </a: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Office365 Outlook Contact</a:t>
            </a:r>
            <a:br>
              <a:rPr lang="en-US" sz="1324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</a:br>
            <a:r>
              <a:rPr lang="en-US" sz="1324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Create Office 365 contacts</a:t>
            </a: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Web Authentication</a:t>
            </a:r>
            <a:br>
              <a:rPr lang="en-US" sz="1324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</a:br>
            <a:r>
              <a:rPr lang="en-US" sz="1324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Authenticate with Azure AD and OAuth using Microsoft Enterprise Single Sign-On</a:t>
            </a:r>
            <a:endParaRPr lang="en-US" sz="1324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637785" y="2084365"/>
            <a:ext cx="2830027" cy="448213"/>
          </a:xfrm>
          <a:prstGeom prst="rect">
            <a:avLst/>
          </a:prstGeom>
          <a:solidFill>
            <a:schemeClr val="accent4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Administration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639480" y="2592104"/>
            <a:ext cx="2830027" cy="3081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Advanced Scheduling</a:t>
            </a:r>
            <a:br>
              <a:rPr lang="en-US" sz="1324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</a:br>
            <a:r>
              <a:rPr lang="en-US" sz="1324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Set up recurrence on BizTalk Server receive locations with greater precision using hours, minutes, seconds</a:t>
            </a: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endParaRPr lang="en-US" sz="1324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cs typeface="Segoe UI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74E11A-9E32-4AC1-B1C5-3E3F840EE7EB}"/>
              </a:ext>
            </a:extLst>
          </p:cNvPr>
          <p:cNvSpPr txBox="1"/>
          <p:nvPr/>
        </p:nvSpPr>
        <p:spPr>
          <a:xfrm>
            <a:off x="7510144" y="1261481"/>
            <a:ext cx="295592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Lato" panose="020F0502020204030203"/>
              </a:rPr>
              <a:t>Feature Packs require</a:t>
            </a:r>
            <a:r>
              <a:rPr lang="en-US" sz="1050" dirty="0">
                <a:latin typeface="Lato" panose="020F0502020204030203"/>
              </a:rPr>
              <a:t>:</a:t>
            </a:r>
          </a:p>
          <a:p>
            <a:pPr marL="214313" indent="-214313">
              <a:buFontTx/>
              <a:buChar char="-"/>
            </a:pPr>
            <a:r>
              <a:rPr lang="en-US" sz="1050" dirty="0">
                <a:latin typeface="Lato" panose="020F0502020204030203"/>
              </a:rPr>
              <a:t>Enterprise or Developer Edition; </a:t>
            </a:r>
          </a:p>
          <a:p>
            <a:pPr marL="214313" indent="-214313">
              <a:buFontTx/>
              <a:buChar char="-"/>
            </a:pPr>
            <a:r>
              <a:rPr lang="en-US" sz="1050" dirty="0">
                <a:latin typeface="Lato" panose="020F0502020204030203"/>
              </a:rPr>
              <a:t>Software Assurance or Azure EA</a:t>
            </a:r>
          </a:p>
        </p:txBody>
      </p:sp>
    </p:spTree>
    <p:extLst>
      <p:ext uri="{BB962C8B-B14F-4D97-AF65-F5344CB8AC3E}">
        <p14:creationId xmlns:p14="http://schemas.microsoft.com/office/powerpoint/2010/main" val="199431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Payment Processing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17862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BF75-0C6F-436A-8303-ADD30C6F7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1842" y="365125"/>
            <a:ext cx="9641958" cy="1325563"/>
          </a:xfrm>
        </p:spPr>
        <p:txBody>
          <a:bodyPr/>
          <a:lstStyle/>
          <a:p>
            <a:r>
              <a:rPr lang="en-US" dirty="0"/>
              <a:t>Office 365 Adapters – Feature Pack 3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580151E-D12E-4767-B8EC-3C8D00E696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7612" y="1488466"/>
            <a:ext cx="7400925" cy="213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FABDEE5-A488-4826-9158-21D92B1E8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6646" y="2814029"/>
            <a:ext cx="3924300" cy="36004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63A2CCA-1676-459D-AFE2-DE2275B67E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8537" y="3941947"/>
            <a:ext cx="2657475" cy="215265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28E73F5-3CBA-4981-A365-329E9B566842}"/>
              </a:ext>
            </a:extLst>
          </p:cNvPr>
          <p:cNvSpPr txBox="1">
            <a:spLocks/>
          </p:cNvSpPr>
          <p:nvPr/>
        </p:nvSpPr>
        <p:spPr>
          <a:xfrm>
            <a:off x="838200" y="4355491"/>
            <a:ext cx="3032051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Calendar – Send / Receive</a:t>
            </a:r>
          </a:p>
          <a:p>
            <a:r>
              <a:rPr lang="en-US" sz="1600" b="1" dirty="0"/>
              <a:t>Contact – Send</a:t>
            </a:r>
          </a:p>
          <a:p>
            <a:r>
              <a:rPr lang="en-US" sz="1600" b="1" dirty="0"/>
              <a:t>Email – Send / Receive</a:t>
            </a:r>
          </a:p>
        </p:txBody>
      </p:sp>
    </p:spTree>
    <p:extLst>
      <p:ext uri="{BB962C8B-B14F-4D97-AF65-F5344CB8AC3E}">
        <p14:creationId xmlns:p14="http://schemas.microsoft.com/office/powerpoint/2010/main" val="2566787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5F836EA-0797-4602-ACA2-E3A1BCDB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BizTalk Server 2016 Cumulative Update 5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FF713F-DDF5-4355-9DB9-5EDBD1F2F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Compliance with accessibility and privacy </a:t>
            </a:r>
          </a:p>
          <a:p>
            <a:pPr lvl="1"/>
            <a:r>
              <a:rPr lang="en-US" dirty="0"/>
              <a:t>US Accessibility</a:t>
            </a:r>
          </a:p>
          <a:p>
            <a:pPr lvl="1"/>
            <a:r>
              <a:rPr lang="en-US" dirty="0"/>
              <a:t>US FIPS</a:t>
            </a:r>
          </a:p>
          <a:p>
            <a:pPr lvl="1"/>
            <a:r>
              <a:rPr lang="en-US" dirty="0"/>
              <a:t>EU GDPR</a:t>
            </a:r>
          </a:p>
          <a:p>
            <a:r>
              <a:rPr lang="en-US" dirty="0"/>
              <a:t>SQL Server 2016 SP2</a:t>
            </a:r>
          </a:p>
          <a:p>
            <a:pPr lvl="1"/>
            <a:r>
              <a:rPr lang="en-US" dirty="0"/>
              <a:t>Compatibility </a:t>
            </a:r>
          </a:p>
          <a:p>
            <a:pPr lvl="1"/>
            <a:r>
              <a:rPr lang="en-US" dirty="0"/>
              <a:t>Support multiple databases per availability group</a:t>
            </a:r>
          </a:p>
          <a:p>
            <a:r>
              <a:rPr lang="en-US" dirty="0"/>
              <a:t>Transport Layer Security 1.2</a:t>
            </a:r>
          </a:p>
          <a:p>
            <a:pPr lvl="1"/>
            <a:r>
              <a:rPr lang="en-US" dirty="0"/>
              <a:t>Authentication and encryption</a:t>
            </a:r>
          </a:p>
        </p:txBody>
      </p:sp>
    </p:spTree>
    <p:extLst>
      <p:ext uri="{BB962C8B-B14F-4D97-AF65-F5344CB8AC3E}">
        <p14:creationId xmlns:p14="http://schemas.microsoft.com/office/powerpoint/2010/main" val="916209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1D6B-1AA9-45AD-9CBA-ED7519C16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Integration Server 2016 CU3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796DA-1850-4004-9173-D3ACEEC61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Compliance with accessibility and privacy </a:t>
            </a:r>
          </a:p>
          <a:p>
            <a:pPr lvl="1"/>
            <a:r>
              <a:rPr lang="en-US" dirty="0"/>
              <a:t>US Accessibility</a:t>
            </a:r>
          </a:p>
          <a:p>
            <a:pPr lvl="1"/>
            <a:r>
              <a:rPr lang="en-US" dirty="0"/>
              <a:t>US FIPS</a:t>
            </a:r>
          </a:p>
          <a:p>
            <a:pPr lvl="1"/>
            <a:r>
              <a:rPr lang="en-US" dirty="0"/>
              <a:t>EU GDPR</a:t>
            </a:r>
          </a:p>
          <a:p>
            <a:r>
              <a:rPr lang="en-US" dirty="0"/>
              <a:t>SQL Server 2016 SP2</a:t>
            </a:r>
          </a:p>
          <a:p>
            <a:pPr lvl="1"/>
            <a:r>
              <a:rPr lang="en-US" dirty="0"/>
              <a:t>Support multiple databases per availability group</a:t>
            </a:r>
          </a:p>
          <a:p>
            <a:r>
              <a:rPr lang="en-US" dirty="0"/>
              <a:t>Latest IBM systems</a:t>
            </a:r>
          </a:p>
          <a:p>
            <a:pPr lvl="1"/>
            <a:r>
              <a:rPr lang="en-US" dirty="0"/>
              <a:t>DB2 for z/OS V12</a:t>
            </a:r>
          </a:p>
          <a:p>
            <a:pPr lvl="1"/>
            <a:r>
              <a:rPr lang="en-US" dirty="0"/>
              <a:t>MQ for z/OS V9</a:t>
            </a:r>
          </a:p>
          <a:p>
            <a:pPr lvl="1"/>
            <a:r>
              <a:rPr lang="en-US" dirty="0"/>
              <a:t>CICS for z/OS V5R4</a:t>
            </a:r>
          </a:p>
        </p:txBody>
      </p:sp>
    </p:spTree>
    <p:extLst>
      <p:ext uri="{BB962C8B-B14F-4D97-AF65-F5344CB8AC3E}">
        <p14:creationId xmlns:p14="http://schemas.microsoft.com/office/powerpoint/2010/main" val="1048445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987C2-C12B-4059-B78F-EEA0E3C5D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4966" y="274814"/>
            <a:ext cx="4682067" cy="1325563"/>
          </a:xfrm>
        </p:spPr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36A8A-23DC-4C53-AA1A-D63DD6D9F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6911" y="1503236"/>
            <a:ext cx="8480778" cy="4715137"/>
          </a:xfrm>
        </p:spPr>
        <p:txBody>
          <a:bodyPr/>
          <a:lstStyle/>
          <a:p>
            <a:r>
              <a:rPr lang="en-US" dirty="0"/>
              <a:t>Website</a:t>
            </a:r>
          </a:p>
          <a:p>
            <a:pPr lvl="1">
              <a:spcAft>
                <a:spcPts val="600"/>
              </a:spcAft>
            </a:pPr>
            <a:r>
              <a:rPr lang="en-US" dirty="0">
                <a:hlinkClick r:id="rId3"/>
              </a:rPr>
              <a:t>https://www.microsoft.com/cloud-platform/biztalk</a:t>
            </a:r>
            <a:endParaRPr lang="en-US" dirty="0"/>
          </a:p>
          <a:p>
            <a:r>
              <a:rPr lang="en-US" dirty="0"/>
              <a:t>Documentation</a:t>
            </a:r>
          </a:p>
          <a:p>
            <a:pPr lvl="1"/>
            <a:r>
              <a:rPr lang="en-US" dirty="0">
                <a:hlinkClick r:id="rId4"/>
              </a:rPr>
              <a:t>https://docs.microsoft.com/biztalk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>
                <a:hlinkClick r:id="rId5"/>
              </a:rPr>
              <a:t>https://docs.microsoft.com/en-us/biztalk/#pivot=host</a:t>
            </a:r>
            <a:endParaRPr lang="en-US" dirty="0"/>
          </a:p>
          <a:p>
            <a:r>
              <a:rPr lang="en-US" dirty="0"/>
              <a:t>PM</a:t>
            </a:r>
          </a:p>
          <a:p>
            <a:pPr lvl="1"/>
            <a:r>
              <a:rPr lang="en-US" dirty="0"/>
              <a:t>Chris Houser, </a:t>
            </a:r>
            <a:r>
              <a:rPr lang="en-US" dirty="0">
                <a:hlinkClick r:id="rId6"/>
              </a:rPr>
              <a:t>ChrisHou@microsoft.com</a:t>
            </a:r>
            <a:endParaRPr lang="en-US" dirty="0"/>
          </a:p>
          <a:p>
            <a:pPr lvl="1"/>
            <a:r>
              <a:rPr lang="en-US" dirty="0"/>
              <a:t>Valerie Robb, </a:t>
            </a:r>
            <a:r>
              <a:rPr lang="en-US" dirty="0">
                <a:hlinkClick r:id="rId7"/>
              </a:rPr>
              <a:t>Valerie.Robb@microsoft.com</a:t>
            </a:r>
            <a:endParaRPr lang="en-US" dirty="0"/>
          </a:p>
          <a:p>
            <a:pPr lvl="1"/>
            <a:r>
              <a:rPr lang="en-US" dirty="0"/>
              <a:t>Paul Larsen, </a:t>
            </a:r>
            <a:r>
              <a:rPr lang="en-US" dirty="0">
                <a:hlinkClick r:id="rId8"/>
              </a:rPr>
              <a:t>Paul.Larsen@microsoft.com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21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82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373214-6548-4B47-9C7F-4FD3717DAA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90042" y="1005953"/>
            <a:ext cx="7886700" cy="552450"/>
          </a:xfrm>
        </p:spPr>
        <p:txBody>
          <a:bodyPr>
            <a:normAutofit fontScale="90000"/>
          </a:bodyPr>
          <a:lstStyle/>
          <a:p>
            <a:r>
              <a:rPr lang="en-US" dirty="0"/>
              <a:t>Microsoft BizTalk Server</a:t>
            </a:r>
          </a:p>
        </p:txBody>
      </p:sp>
      <p:pic>
        <p:nvPicPr>
          <p:cNvPr id="8" name="Picture 7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AF75E953-082B-4A64-A844-99C3835DC0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613" y="3071895"/>
            <a:ext cx="595343" cy="83824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C47F2B-66FF-4BE0-9BA4-47323567D9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626" y="2205801"/>
            <a:ext cx="537730" cy="4286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8EC72A2-46D8-44B7-B841-8D884CB5CF63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5653955" y="2434574"/>
            <a:ext cx="1419806" cy="1056443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0599C1AE-09F2-42A1-A238-37CF34082C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397" y="2962794"/>
            <a:ext cx="1145598" cy="237692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D0CFA4-0F4D-46FF-A07B-779585C40E01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5653955" y="3071894"/>
            <a:ext cx="1419806" cy="419122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id="{34044ECA-DA6D-4DD1-8C75-20C5E9F50D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626" y="3634054"/>
            <a:ext cx="537730" cy="272761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BF400E5-CFBD-49BD-8465-3C4A02E96F45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5653955" y="3491016"/>
            <a:ext cx="1419806" cy="287018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D4630C4-5EE1-4E77-925D-6C5067DEA81F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5653955" y="3491015"/>
            <a:ext cx="1419806" cy="946628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UniversalApp_E8CC" title="Icon of a cellphone in front of a tablet">
            <a:extLst>
              <a:ext uri="{FF2B5EF4-FFF2-40B4-BE49-F238E27FC236}">
                <a16:creationId xmlns:a16="http://schemas.microsoft.com/office/drawing/2014/main" id="{2EEC012C-A40B-4387-9BF2-811FD263629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777906" y="3252711"/>
            <a:ext cx="841109" cy="617220"/>
          </a:xfrm>
          <a:custGeom>
            <a:avLst/>
            <a:gdLst>
              <a:gd name="T0" fmla="*/ 1250 w 3750"/>
              <a:gd name="T1" fmla="*/ 2750 h 2750"/>
              <a:gd name="T2" fmla="*/ 0 w 3750"/>
              <a:gd name="T3" fmla="*/ 2750 h 2750"/>
              <a:gd name="T4" fmla="*/ 0 w 3750"/>
              <a:gd name="T5" fmla="*/ 750 h 2750"/>
              <a:gd name="T6" fmla="*/ 1250 w 3750"/>
              <a:gd name="T7" fmla="*/ 750 h 2750"/>
              <a:gd name="T8" fmla="*/ 1250 w 3750"/>
              <a:gd name="T9" fmla="*/ 2750 h 2750"/>
              <a:gd name="T10" fmla="*/ 375 w 3750"/>
              <a:gd name="T11" fmla="*/ 2250 h 2750"/>
              <a:gd name="T12" fmla="*/ 875 w 3750"/>
              <a:gd name="T13" fmla="*/ 2250 h 2750"/>
              <a:gd name="T14" fmla="*/ 1875 w 3750"/>
              <a:gd name="T15" fmla="*/ 1750 h 2750"/>
              <a:gd name="T16" fmla="*/ 2375 w 3750"/>
              <a:gd name="T17" fmla="*/ 1750 h 2750"/>
              <a:gd name="T18" fmla="*/ 1250 w 3750"/>
              <a:gd name="T19" fmla="*/ 2250 h 2750"/>
              <a:gd name="T20" fmla="*/ 3625 w 3750"/>
              <a:gd name="T21" fmla="*/ 2250 h 2750"/>
              <a:gd name="T22" fmla="*/ 3750 w 3750"/>
              <a:gd name="T23" fmla="*/ 2125 h 2750"/>
              <a:gd name="T24" fmla="*/ 3750 w 3750"/>
              <a:gd name="T25" fmla="*/ 125 h 2750"/>
              <a:gd name="T26" fmla="*/ 3625 w 3750"/>
              <a:gd name="T27" fmla="*/ 0 h 2750"/>
              <a:gd name="T28" fmla="*/ 625 w 3750"/>
              <a:gd name="T29" fmla="*/ 0 h 2750"/>
              <a:gd name="T30" fmla="*/ 500 w 3750"/>
              <a:gd name="T31" fmla="*/ 125 h 2750"/>
              <a:gd name="T32" fmla="*/ 500 w 3750"/>
              <a:gd name="T33" fmla="*/ 750 h 2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750" h="2750">
                <a:moveTo>
                  <a:pt x="1250" y="2750"/>
                </a:moveTo>
                <a:cubicBezTo>
                  <a:pt x="0" y="2750"/>
                  <a:pt x="0" y="2750"/>
                  <a:pt x="0" y="2750"/>
                </a:cubicBezTo>
                <a:cubicBezTo>
                  <a:pt x="0" y="750"/>
                  <a:pt x="0" y="750"/>
                  <a:pt x="0" y="750"/>
                </a:cubicBezTo>
                <a:cubicBezTo>
                  <a:pt x="1250" y="750"/>
                  <a:pt x="1250" y="750"/>
                  <a:pt x="1250" y="750"/>
                </a:cubicBezTo>
                <a:lnTo>
                  <a:pt x="1250" y="2750"/>
                </a:lnTo>
                <a:close/>
                <a:moveTo>
                  <a:pt x="375" y="2250"/>
                </a:moveTo>
                <a:cubicBezTo>
                  <a:pt x="875" y="2250"/>
                  <a:pt x="875" y="2250"/>
                  <a:pt x="875" y="2250"/>
                </a:cubicBezTo>
                <a:moveTo>
                  <a:pt x="1875" y="1750"/>
                </a:moveTo>
                <a:cubicBezTo>
                  <a:pt x="2375" y="1750"/>
                  <a:pt x="2375" y="1750"/>
                  <a:pt x="2375" y="1750"/>
                </a:cubicBezTo>
                <a:moveTo>
                  <a:pt x="1250" y="2250"/>
                </a:moveTo>
                <a:cubicBezTo>
                  <a:pt x="3625" y="2250"/>
                  <a:pt x="3625" y="2250"/>
                  <a:pt x="3625" y="2250"/>
                </a:cubicBezTo>
                <a:cubicBezTo>
                  <a:pt x="3694" y="2250"/>
                  <a:pt x="3750" y="2194"/>
                  <a:pt x="3750" y="2125"/>
                </a:cubicBezTo>
                <a:cubicBezTo>
                  <a:pt x="3750" y="125"/>
                  <a:pt x="3750" y="125"/>
                  <a:pt x="3750" y="125"/>
                </a:cubicBezTo>
                <a:cubicBezTo>
                  <a:pt x="3750" y="56"/>
                  <a:pt x="3694" y="0"/>
                  <a:pt x="3625" y="0"/>
                </a:cubicBezTo>
                <a:cubicBezTo>
                  <a:pt x="625" y="0"/>
                  <a:pt x="625" y="0"/>
                  <a:pt x="625" y="0"/>
                </a:cubicBezTo>
                <a:cubicBezTo>
                  <a:pt x="556" y="0"/>
                  <a:pt x="500" y="56"/>
                  <a:pt x="500" y="125"/>
                </a:cubicBezTo>
                <a:cubicBezTo>
                  <a:pt x="500" y="750"/>
                  <a:pt x="500" y="750"/>
                  <a:pt x="500" y="750"/>
                </a:cubicBez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675" b="1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102AC5C-D9D6-4A92-9BDA-55847BE19446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3962561" y="3491017"/>
            <a:ext cx="1096050" cy="21997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C749B77-C555-4B4C-B07F-F6FE1ECB8A08}"/>
              </a:ext>
            </a:extLst>
          </p:cNvPr>
          <p:cNvGrpSpPr/>
          <p:nvPr/>
        </p:nvGrpSpPr>
        <p:grpSpPr>
          <a:xfrm>
            <a:off x="2663124" y="4162044"/>
            <a:ext cx="1070668" cy="740216"/>
            <a:chOff x="2393993" y="4080676"/>
            <a:chExt cx="1427557" cy="986955"/>
          </a:xfrm>
        </p:grpSpPr>
        <p:sp>
          <p:nvSpPr>
            <p:cNvPr id="54" name="server" title="Icon of a server tower">
              <a:extLst>
                <a:ext uri="{FF2B5EF4-FFF2-40B4-BE49-F238E27FC236}">
                  <a16:creationId xmlns:a16="http://schemas.microsoft.com/office/drawing/2014/main" id="{633DEBC5-9A13-4D60-95C6-88CF54B4DB2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3388270" y="4080676"/>
              <a:ext cx="433280" cy="822960"/>
            </a:xfrm>
            <a:custGeom>
              <a:avLst/>
              <a:gdLst>
                <a:gd name="T0" fmla="*/ 318 w 318"/>
                <a:gd name="T1" fmla="*/ 283 h 604"/>
                <a:gd name="T2" fmla="*/ 318 w 318"/>
                <a:gd name="T3" fmla="*/ 604 h 604"/>
                <a:gd name="T4" fmla="*/ 0 w 318"/>
                <a:gd name="T5" fmla="*/ 604 h 604"/>
                <a:gd name="T6" fmla="*/ 0 w 318"/>
                <a:gd name="T7" fmla="*/ 0 h 604"/>
                <a:gd name="T8" fmla="*/ 318 w 318"/>
                <a:gd name="T9" fmla="*/ 0 h 604"/>
                <a:gd name="T10" fmla="*/ 318 w 318"/>
                <a:gd name="T11" fmla="*/ 283 h 604"/>
                <a:gd name="T12" fmla="*/ 67 w 318"/>
                <a:gd name="T13" fmla="*/ 97 h 604"/>
                <a:gd name="T14" fmla="*/ 249 w 318"/>
                <a:gd name="T15" fmla="*/ 97 h 604"/>
                <a:gd name="T16" fmla="*/ 67 w 318"/>
                <a:gd name="T17" fmla="*/ 414 h 604"/>
                <a:gd name="T18" fmla="*/ 249 w 318"/>
                <a:gd name="T19" fmla="*/ 414 h 604"/>
                <a:gd name="T20" fmla="*/ 67 w 318"/>
                <a:gd name="T21" fmla="*/ 504 h 604"/>
                <a:gd name="T22" fmla="*/ 249 w 318"/>
                <a:gd name="T23" fmla="*/ 504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18" h="604">
                  <a:moveTo>
                    <a:pt x="318" y="283"/>
                  </a:moveTo>
                  <a:lnTo>
                    <a:pt x="318" y="604"/>
                  </a:lnTo>
                  <a:lnTo>
                    <a:pt x="0" y="604"/>
                  </a:lnTo>
                  <a:lnTo>
                    <a:pt x="0" y="0"/>
                  </a:lnTo>
                  <a:lnTo>
                    <a:pt x="318" y="0"/>
                  </a:lnTo>
                  <a:lnTo>
                    <a:pt x="318" y="283"/>
                  </a:lnTo>
                  <a:moveTo>
                    <a:pt x="67" y="97"/>
                  </a:moveTo>
                  <a:lnTo>
                    <a:pt x="249" y="97"/>
                  </a:lnTo>
                  <a:moveTo>
                    <a:pt x="67" y="414"/>
                  </a:moveTo>
                  <a:lnTo>
                    <a:pt x="249" y="414"/>
                  </a:lnTo>
                  <a:moveTo>
                    <a:pt x="67" y="504"/>
                  </a:moveTo>
                  <a:lnTo>
                    <a:pt x="249" y="504"/>
                  </a:lnTo>
                </a:path>
              </a:pathLst>
            </a:custGeom>
            <a:solidFill>
              <a:schemeClr val="bg1"/>
            </a:solidFill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675" b="1" dirty="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55" name="desktop" title="a desktop PC">
              <a:extLst>
                <a:ext uri="{FF2B5EF4-FFF2-40B4-BE49-F238E27FC236}">
                  <a16:creationId xmlns:a16="http://schemas.microsoft.com/office/drawing/2014/main" id="{04275582-B7E5-4401-84DE-69883369EDC5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393993" y="4244671"/>
              <a:ext cx="836620" cy="822960"/>
            </a:xfrm>
            <a:custGeom>
              <a:avLst/>
              <a:gdLst>
                <a:gd name="T0" fmla="*/ 245 w 245"/>
                <a:gd name="T1" fmla="*/ 67 h 241"/>
                <a:gd name="T2" fmla="*/ 245 w 245"/>
                <a:gd name="T3" fmla="*/ 138 h 241"/>
                <a:gd name="T4" fmla="*/ 0 w 245"/>
                <a:gd name="T5" fmla="*/ 138 h 241"/>
                <a:gd name="T6" fmla="*/ 0 w 245"/>
                <a:gd name="T7" fmla="*/ 0 h 241"/>
                <a:gd name="T8" fmla="*/ 245 w 245"/>
                <a:gd name="T9" fmla="*/ 0 h 241"/>
                <a:gd name="T10" fmla="*/ 245 w 245"/>
                <a:gd name="T11" fmla="*/ 67 h 241"/>
                <a:gd name="T12" fmla="*/ 224 w 245"/>
                <a:gd name="T13" fmla="*/ 222 h 241"/>
                <a:gd name="T14" fmla="*/ 212 w 245"/>
                <a:gd name="T15" fmla="*/ 204 h 241"/>
                <a:gd name="T16" fmla="*/ 33 w 245"/>
                <a:gd name="T17" fmla="*/ 204 h 241"/>
                <a:gd name="T18" fmla="*/ 7 w 245"/>
                <a:gd name="T19" fmla="*/ 241 h 241"/>
                <a:gd name="T20" fmla="*/ 238 w 245"/>
                <a:gd name="T21" fmla="*/ 241 h 241"/>
                <a:gd name="T22" fmla="*/ 224 w 245"/>
                <a:gd name="T23" fmla="*/ 222 h 241"/>
                <a:gd name="T24" fmla="*/ 79 w 245"/>
                <a:gd name="T25" fmla="*/ 172 h 241"/>
                <a:gd name="T26" fmla="*/ 165 w 245"/>
                <a:gd name="T27" fmla="*/ 172 h 241"/>
                <a:gd name="T28" fmla="*/ 123 w 245"/>
                <a:gd name="T29" fmla="*/ 139 h 241"/>
                <a:gd name="T30" fmla="*/ 123 w 245"/>
                <a:gd name="T31" fmla="*/ 17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5" h="241">
                  <a:moveTo>
                    <a:pt x="245" y="67"/>
                  </a:moveTo>
                  <a:lnTo>
                    <a:pt x="245" y="138"/>
                  </a:lnTo>
                  <a:lnTo>
                    <a:pt x="0" y="138"/>
                  </a:lnTo>
                  <a:lnTo>
                    <a:pt x="0" y="0"/>
                  </a:lnTo>
                  <a:lnTo>
                    <a:pt x="245" y="0"/>
                  </a:lnTo>
                  <a:lnTo>
                    <a:pt x="245" y="67"/>
                  </a:lnTo>
                  <a:moveTo>
                    <a:pt x="224" y="222"/>
                  </a:moveTo>
                  <a:lnTo>
                    <a:pt x="212" y="204"/>
                  </a:lnTo>
                  <a:lnTo>
                    <a:pt x="33" y="204"/>
                  </a:lnTo>
                  <a:lnTo>
                    <a:pt x="7" y="241"/>
                  </a:lnTo>
                  <a:lnTo>
                    <a:pt x="238" y="241"/>
                  </a:lnTo>
                  <a:lnTo>
                    <a:pt x="224" y="222"/>
                  </a:lnTo>
                  <a:moveTo>
                    <a:pt x="79" y="172"/>
                  </a:moveTo>
                  <a:lnTo>
                    <a:pt x="165" y="172"/>
                  </a:lnTo>
                  <a:moveTo>
                    <a:pt x="123" y="139"/>
                  </a:moveTo>
                  <a:lnTo>
                    <a:pt x="123" y="171"/>
                  </a:lnTo>
                </a:path>
              </a:pathLst>
            </a:custGeom>
            <a:noFill/>
            <a:ln w="15875" cap="sq">
              <a:solidFill>
                <a:schemeClr val="tx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24" b="1" dirty="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</a:gradFill>
              </a:endParaRPr>
            </a:p>
          </p:txBody>
        </p: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08E482E-1ABF-49B8-80CF-BF73A2E3A2D5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4013496" y="3491015"/>
            <a:ext cx="1045117" cy="832328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loud" title="Icon of a cloud">
            <a:extLst>
              <a:ext uri="{FF2B5EF4-FFF2-40B4-BE49-F238E27FC236}">
                <a16:creationId xmlns:a16="http://schemas.microsoft.com/office/drawing/2014/main" id="{39D6A165-A163-4B6E-B530-E527AA31AB5A}"/>
              </a:ext>
            </a:extLst>
          </p:cNvPr>
          <p:cNvSpPr>
            <a:spLocks noChangeAspect="1"/>
          </p:cNvSpPr>
          <p:nvPr/>
        </p:nvSpPr>
        <p:spPr bwMode="auto">
          <a:xfrm>
            <a:off x="2714059" y="2339968"/>
            <a:ext cx="968801" cy="617220"/>
          </a:xfrm>
          <a:custGeom>
            <a:avLst/>
            <a:gdLst>
              <a:gd name="T0" fmla="*/ 281 w 344"/>
              <a:gd name="T1" fmla="*/ 216 h 217"/>
              <a:gd name="T2" fmla="*/ 281 w 344"/>
              <a:gd name="T3" fmla="*/ 217 h 217"/>
              <a:gd name="T4" fmla="*/ 88 w 344"/>
              <a:gd name="T5" fmla="*/ 217 h 217"/>
              <a:gd name="T6" fmla="*/ 88 w 344"/>
              <a:gd name="T7" fmla="*/ 217 h 217"/>
              <a:gd name="T8" fmla="*/ 86 w 344"/>
              <a:gd name="T9" fmla="*/ 217 h 217"/>
              <a:gd name="T10" fmla="*/ 0 w 344"/>
              <a:gd name="T11" fmla="*/ 130 h 217"/>
              <a:gd name="T12" fmla="*/ 86 w 344"/>
              <a:gd name="T13" fmla="*/ 44 h 217"/>
              <a:gd name="T14" fmla="*/ 104 w 344"/>
              <a:gd name="T15" fmla="*/ 45 h 217"/>
              <a:gd name="T16" fmla="*/ 184 w 344"/>
              <a:gd name="T17" fmla="*/ 0 h 217"/>
              <a:gd name="T18" fmla="*/ 278 w 344"/>
              <a:gd name="T19" fmla="*/ 85 h 217"/>
              <a:gd name="T20" fmla="*/ 278 w 344"/>
              <a:gd name="T21" fmla="*/ 85 h 217"/>
              <a:gd name="T22" fmla="*/ 344 w 344"/>
              <a:gd name="T23" fmla="*/ 151 h 217"/>
              <a:gd name="T24" fmla="*/ 281 w 344"/>
              <a:gd name="T25" fmla="*/ 216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4" h="217">
                <a:moveTo>
                  <a:pt x="281" y="216"/>
                </a:moveTo>
                <a:cubicBezTo>
                  <a:pt x="281" y="217"/>
                  <a:pt x="281" y="217"/>
                  <a:pt x="281" y="217"/>
                </a:cubicBezTo>
                <a:cubicBezTo>
                  <a:pt x="88" y="217"/>
                  <a:pt x="88" y="217"/>
                  <a:pt x="88" y="217"/>
                </a:cubicBezTo>
                <a:cubicBezTo>
                  <a:pt x="88" y="217"/>
                  <a:pt x="88" y="217"/>
                  <a:pt x="88" y="217"/>
                </a:cubicBezTo>
                <a:cubicBezTo>
                  <a:pt x="87" y="217"/>
                  <a:pt x="87" y="217"/>
                  <a:pt x="86" y="217"/>
                </a:cubicBezTo>
                <a:cubicBezTo>
                  <a:pt x="39" y="217"/>
                  <a:pt x="0" y="178"/>
                  <a:pt x="0" y="130"/>
                </a:cubicBezTo>
                <a:cubicBezTo>
                  <a:pt x="0" y="82"/>
                  <a:pt x="39" y="44"/>
                  <a:pt x="86" y="44"/>
                </a:cubicBezTo>
                <a:cubicBezTo>
                  <a:pt x="92" y="44"/>
                  <a:pt x="98" y="44"/>
                  <a:pt x="104" y="45"/>
                </a:cubicBezTo>
                <a:cubicBezTo>
                  <a:pt x="121" y="18"/>
                  <a:pt x="150" y="0"/>
                  <a:pt x="184" y="0"/>
                </a:cubicBezTo>
                <a:cubicBezTo>
                  <a:pt x="233" y="0"/>
                  <a:pt x="273" y="37"/>
                  <a:pt x="278" y="85"/>
                </a:cubicBezTo>
                <a:cubicBezTo>
                  <a:pt x="278" y="85"/>
                  <a:pt x="278" y="85"/>
                  <a:pt x="278" y="85"/>
                </a:cubicBezTo>
                <a:cubicBezTo>
                  <a:pt x="315" y="85"/>
                  <a:pt x="344" y="114"/>
                  <a:pt x="344" y="151"/>
                </a:cubicBezTo>
                <a:cubicBezTo>
                  <a:pt x="344" y="186"/>
                  <a:pt x="316" y="215"/>
                  <a:pt x="281" y="216"/>
                </a:cubicBezTo>
                <a:close/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675" b="1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00850CC-C738-4DF5-9611-64499FC11604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3962561" y="2762588"/>
            <a:ext cx="1096050" cy="728428"/>
          </a:xfrm>
          <a:prstGeom prst="line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building_7" title="Icon of a building with a curved section protruding from it">
            <a:extLst>
              <a:ext uri="{FF2B5EF4-FFF2-40B4-BE49-F238E27FC236}">
                <a16:creationId xmlns:a16="http://schemas.microsoft.com/office/drawing/2014/main" id="{9D3BF0C0-9AD2-4CF1-AAC7-B8F906B5DF3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665326" y="4300483"/>
            <a:ext cx="242267" cy="274320"/>
          </a:xfrm>
          <a:custGeom>
            <a:avLst/>
            <a:gdLst>
              <a:gd name="T0" fmla="*/ 142 w 235"/>
              <a:gd name="T1" fmla="*/ 110 h 269"/>
              <a:gd name="T2" fmla="*/ 168 w 235"/>
              <a:gd name="T3" fmla="*/ 110 h 269"/>
              <a:gd name="T4" fmla="*/ 235 w 235"/>
              <a:gd name="T5" fmla="*/ 176 h 269"/>
              <a:gd name="T6" fmla="*/ 235 w 235"/>
              <a:gd name="T7" fmla="*/ 269 h 269"/>
              <a:gd name="T8" fmla="*/ 142 w 235"/>
              <a:gd name="T9" fmla="*/ 94 h 269"/>
              <a:gd name="T10" fmla="*/ 142 w 235"/>
              <a:gd name="T11" fmla="*/ 72 h 269"/>
              <a:gd name="T12" fmla="*/ 0 w 235"/>
              <a:gd name="T13" fmla="*/ 72 h 269"/>
              <a:gd name="T14" fmla="*/ 0 w 235"/>
              <a:gd name="T15" fmla="*/ 269 h 269"/>
              <a:gd name="T16" fmla="*/ 54 w 235"/>
              <a:gd name="T17" fmla="*/ 269 h 269"/>
              <a:gd name="T18" fmla="*/ 54 w 235"/>
              <a:gd name="T19" fmla="*/ 215 h 269"/>
              <a:gd name="T20" fmla="*/ 91 w 235"/>
              <a:gd name="T21" fmla="*/ 215 h 269"/>
              <a:gd name="T22" fmla="*/ 91 w 235"/>
              <a:gd name="T23" fmla="*/ 269 h 269"/>
              <a:gd name="T24" fmla="*/ 142 w 235"/>
              <a:gd name="T25" fmla="*/ 269 h 269"/>
              <a:gd name="T26" fmla="*/ 142 w 235"/>
              <a:gd name="T27" fmla="*/ 110 h 269"/>
              <a:gd name="T28" fmla="*/ 142 w 235"/>
              <a:gd name="T29" fmla="*/ 94 h 269"/>
              <a:gd name="T30" fmla="*/ 127 w 235"/>
              <a:gd name="T31" fmla="*/ 72 h 269"/>
              <a:gd name="T32" fmla="*/ 127 w 235"/>
              <a:gd name="T33" fmla="*/ 37 h 269"/>
              <a:gd name="T34" fmla="*/ 16 w 235"/>
              <a:gd name="T35" fmla="*/ 37 h 269"/>
              <a:gd name="T36" fmla="*/ 16 w 235"/>
              <a:gd name="T37" fmla="*/ 72 h 269"/>
              <a:gd name="T38" fmla="*/ 90 w 235"/>
              <a:gd name="T39" fmla="*/ 37 h 269"/>
              <a:gd name="T40" fmla="*/ 90 w 235"/>
              <a:gd name="T41" fmla="*/ 0 h 269"/>
              <a:gd name="T42" fmla="*/ 53 w 235"/>
              <a:gd name="T43" fmla="*/ 0 h 269"/>
              <a:gd name="T44" fmla="*/ 53 w 235"/>
              <a:gd name="T45" fmla="*/ 37 h 269"/>
              <a:gd name="T46" fmla="*/ 36 w 235"/>
              <a:gd name="T47" fmla="*/ 106 h 269"/>
              <a:gd name="T48" fmla="*/ 36 w 235"/>
              <a:gd name="T49" fmla="*/ 129 h 269"/>
              <a:gd name="T50" fmla="*/ 71 w 235"/>
              <a:gd name="T51" fmla="*/ 106 h 269"/>
              <a:gd name="T52" fmla="*/ 71 w 235"/>
              <a:gd name="T53" fmla="*/ 129 h 269"/>
              <a:gd name="T54" fmla="*/ 108 w 235"/>
              <a:gd name="T55" fmla="*/ 106 h 269"/>
              <a:gd name="T56" fmla="*/ 108 w 235"/>
              <a:gd name="T57" fmla="*/ 129 h 269"/>
              <a:gd name="T58" fmla="*/ 36 w 235"/>
              <a:gd name="T59" fmla="*/ 160 h 269"/>
              <a:gd name="T60" fmla="*/ 36 w 235"/>
              <a:gd name="T61" fmla="*/ 184 h 269"/>
              <a:gd name="T62" fmla="*/ 71 w 235"/>
              <a:gd name="T63" fmla="*/ 160 h 269"/>
              <a:gd name="T64" fmla="*/ 71 w 235"/>
              <a:gd name="T65" fmla="*/ 184 h 269"/>
              <a:gd name="T66" fmla="*/ 108 w 235"/>
              <a:gd name="T67" fmla="*/ 160 h 269"/>
              <a:gd name="T68" fmla="*/ 108 w 235"/>
              <a:gd name="T69" fmla="*/ 184 h 269"/>
              <a:gd name="T70" fmla="*/ 175 w 235"/>
              <a:gd name="T71" fmla="*/ 269 h 269"/>
              <a:gd name="T72" fmla="*/ 201 w 235"/>
              <a:gd name="T73" fmla="*/ 269 h 269"/>
              <a:gd name="T74" fmla="*/ 175 w 235"/>
              <a:gd name="T75" fmla="*/ 235 h 269"/>
              <a:gd name="T76" fmla="*/ 201 w 235"/>
              <a:gd name="T77" fmla="*/ 235 h 269"/>
              <a:gd name="T78" fmla="*/ 175 w 235"/>
              <a:gd name="T79" fmla="*/ 200 h 269"/>
              <a:gd name="T80" fmla="*/ 201 w 235"/>
              <a:gd name="T81" fmla="*/ 200 h 269"/>
              <a:gd name="T82" fmla="*/ 175 w 235"/>
              <a:gd name="T83" fmla="*/ 166 h 269"/>
              <a:gd name="T84" fmla="*/ 201 w 235"/>
              <a:gd name="T85" fmla="*/ 166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5" h="269">
                <a:moveTo>
                  <a:pt x="142" y="110"/>
                </a:moveTo>
                <a:cubicBezTo>
                  <a:pt x="168" y="110"/>
                  <a:pt x="168" y="110"/>
                  <a:pt x="168" y="110"/>
                </a:cubicBezTo>
                <a:cubicBezTo>
                  <a:pt x="205" y="110"/>
                  <a:pt x="235" y="140"/>
                  <a:pt x="235" y="176"/>
                </a:cubicBezTo>
                <a:cubicBezTo>
                  <a:pt x="235" y="269"/>
                  <a:pt x="235" y="269"/>
                  <a:pt x="235" y="269"/>
                </a:cubicBezTo>
                <a:moveTo>
                  <a:pt x="142" y="94"/>
                </a:moveTo>
                <a:cubicBezTo>
                  <a:pt x="142" y="72"/>
                  <a:pt x="142" y="72"/>
                  <a:pt x="142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269"/>
                  <a:pt x="0" y="269"/>
                  <a:pt x="0" y="269"/>
                </a:cubicBezTo>
                <a:cubicBezTo>
                  <a:pt x="54" y="269"/>
                  <a:pt x="54" y="269"/>
                  <a:pt x="54" y="269"/>
                </a:cubicBezTo>
                <a:cubicBezTo>
                  <a:pt x="54" y="215"/>
                  <a:pt x="54" y="215"/>
                  <a:pt x="54" y="215"/>
                </a:cubicBezTo>
                <a:cubicBezTo>
                  <a:pt x="91" y="215"/>
                  <a:pt x="91" y="215"/>
                  <a:pt x="91" y="215"/>
                </a:cubicBezTo>
                <a:cubicBezTo>
                  <a:pt x="91" y="269"/>
                  <a:pt x="91" y="269"/>
                  <a:pt x="91" y="269"/>
                </a:cubicBezTo>
                <a:cubicBezTo>
                  <a:pt x="142" y="269"/>
                  <a:pt x="142" y="269"/>
                  <a:pt x="142" y="269"/>
                </a:cubicBezTo>
                <a:cubicBezTo>
                  <a:pt x="142" y="110"/>
                  <a:pt x="142" y="110"/>
                  <a:pt x="142" y="110"/>
                </a:cubicBezTo>
                <a:lnTo>
                  <a:pt x="142" y="94"/>
                </a:lnTo>
                <a:close/>
                <a:moveTo>
                  <a:pt x="127" y="72"/>
                </a:moveTo>
                <a:cubicBezTo>
                  <a:pt x="127" y="37"/>
                  <a:pt x="127" y="37"/>
                  <a:pt x="127" y="37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72"/>
                  <a:pt x="16" y="72"/>
                  <a:pt x="16" y="72"/>
                </a:cubicBezTo>
                <a:moveTo>
                  <a:pt x="90" y="37"/>
                </a:moveTo>
                <a:cubicBezTo>
                  <a:pt x="90" y="0"/>
                  <a:pt x="90" y="0"/>
                  <a:pt x="90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37"/>
                  <a:pt x="53" y="37"/>
                  <a:pt x="53" y="37"/>
                </a:cubicBezTo>
                <a:moveTo>
                  <a:pt x="36" y="106"/>
                </a:moveTo>
                <a:cubicBezTo>
                  <a:pt x="36" y="129"/>
                  <a:pt x="36" y="129"/>
                  <a:pt x="36" y="129"/>
                </a:cubicBezTo>
                <a:moveTo>
                  <a:pt x="71" y="106"/>
                </a:moveTo>
                <a:cubicBezTo>
                  <a:pt x="71" y="129"/>
                  <a:pt x="71" y="129"/>
                  <a:pt x="71" y="129"/>
                </a:cubicBezTo>
                <a:moveTo>
                  <a:pt x="108" y="106"/>
                </a:moveTo>
                <a:cubicBezTo>
                  <a:pt x="108" y="129"/>
                  <a:pt x="108" y="129"/>
                  <a:pt x="108" y="129"/>
                </a:cubicBezTo>
                <a:moveTo>
                  <a:pt x="36" y="160"/>
                </a:moveTo>
                <a:cubicBezTo>
                  <a:pt x="36" y="184"/>
                  <a:pt x="36" y="184"/>
                  <a:pt x="36" y="184"/>
                </a:cubicBezTo>
                <a:moveTo>
                  <a:pt x="71" y="160"/>
                </a:moveTo>
                <a:cubicBezTo>
                  <a:pt x="71" y="184"/>
                  <a:pt x="71" y="184"/>
                  <a:pt x="71" y="184"/>
                </a:cubicBezTo>
                <a:moveTo>
                  <a:pt x="108" y="160"/>
                </a:moveTo>
                <a:cubicBezTo>
                  <a:pt x="108" y="184"/>
                  <a:pt x="108" y="184"/>
                  <a:pt x="108" y="184"/>
                </a:cubicBezTo>
                <a:moveTo>
                  <a:pt x="175" y="269"/>
                </a:moveTo>
                <a:cubicBezTo>
                  <a:pt x="201" y="269"/>
                  <a:pt x="201" y="269"/>
                  <a:pt x="201" y="269"/>
                </a:cubicBezTo>
                <a:moveTo>
                  <a:pt x="175" y="235"/>
                </a:moveTo>
                <a:cubicBezTo>
                  <a:pt x="201" y="235"/>
                  <a:pt x="201" y="235"/>
                  <a:pt x="201" y="235"/>
                </a:cubicBezTo>
                <a:moveTo>
                  <a:pt x="175" y="200"/>
                </a:moveTo>
                <a:cubicBezTo>
                  <a:pt x="201" y="200"/>
                  <a:pt x="201" y="200"/>
                  <a:pt x="201" y="200"/>
                </a:cubicBezTo>
                <a:moveTo>
                  <a:pt x="175" y="166"/>
                </a:moveTo>
                <a:cubicBezTo>
                  <a:pt x="201" y="166"/>
                  <a:pt x="201" y="166"/>
                  <a:pt x="201" y="166"/>
                </a:cubicBezTo>
              </a:path>
            </a:pathLst>
          </a:custGeom>
          <a:noFill/>
          <a:ln w="1587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24" b="1" dirty="0"/>
          </a:p>
        </p:txBody>
      </p:sp>
      <p:sp>
        <p:nvSpPr>
          <p:cNvPr id="33" name="building_5" title="Icon of a building with columns in a row and a triangular top">
            <a:extLst>
              <a:ext uri="{FF2B5EF4-FFF2-40B4-BE49-F238E27FC236}">
                <a16:creationId xmlns:a16="http://schemas.microsoft.com/office/drawing/2014/main" id="{D9D46250-1D57-477D-B0B7-C835EB5D8BF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69664" y="4308625"/>
            <a:ext cx="320258" cy="274320"/>
          </a:xfrm>
          <a:custGeom>
            <a:avLst/>
            <a:gdLst>
              <a:gd name="T0" fmla="*/ 178 w 244"/>
              <a:gd name="T1" fmla="*/ 28 h 209"/>
              <a:gd name="T2" fmla="*/ 244 w 244"/>
              <a:gd name="T3" fmla="*/ 62 h 209"/>
              <a:gd name="T4" fmla="*/ 0 w 244"/>
              <a:gd name="T5" fmla="*/ 62 h 209"/>
              <a:gd name="T6" fmla="*/ 122 w 244"/>
              <a:gd name="T7" fmla="*/ 0 h 209"/>
              <a:gd name="T8" fmla="*/ 178 w 244"/>
              <a:gd name="T9" fmla="*/ 28 h 209"/>
              <a:gd name="T10" fmla="*/ 20 w 244"/>
              <a:gd name="T11" fmla="*/ 190 h 209"/>
              <a:gd name="T12" fmla="*/ 13 w 244"/>
              <a:gd name="T13" fmla="*/ 209 h 209"/>
              <a:gd name="T14" fmla="*/ 232 w 244"/>
              <a:gd name="T15" fmla="*/ 209 h 209"/>
              <a:gd name="T16" fmla="*/ 217 w 244"/>
              <a:gd name="T17" fmla="*/ 171 h 209"/>
              <a:gd name="T18" fmla="*/ 27 w 244"/>
              <a:gd name="T19" fmla="*/ 171 h 209"/>
              <a:gd name="T20" fmla="*/ 20 w 244"/>
              <a:gd name="T21" fmla="*/ 190 h 209"/>
              <a:gd name="T22" fmla="*/ 27 w 244"/>
              <a:gd name="T23" fmla="*/ 171 h 209"/>
              <a:gd name="T24" fmla="*/ 27 w 244"/>
              <a:gd name="T25" fmla="*/ 62 h 209"/>
              <a:gd name="T26" fmla="*/ 217 w 244"/>
              <a:gd name="T27" fmla="*/ 171 h 209"/>
              <a:gd name="T28" fmla="*/ 217 w 244"/>
              <a:gd name="T29" fmla="*/ 62 h 209"/>
              <a:gd name="T30" fmla="*/ 185 w 244"/>
              <a:gd name="T31" fmla="*/ 171 h 209"/>
              <a:gd name="T32" fmla="*/ 185 w 244"/>
              <a:gd name="T33" fmla="*/ 62 h 209"/>
              <a:gd name="T34" fmla="*/ 154 w 244"/>
              <a:gd name="T35" fmla="*/ 171 h 209"/>
              <a:gd name="T36" fmla="*/ 154 w 244"/>
              <a:gd name="T37" fmla="*/ 62 h 209"/>
              <a:gd name="T38" fmla="*/ 122 w 244"/>
              <a:gd name="T39" fmla="*/ 171 h 209"/>
              <a:gd name="T40" fmla="*/ 122 w 244"/>
              <a:gd name="T41" fmla="*/ 62 h 209"/>
              <a:gd name="T42" fmla="*/ 90 w 244"/>
              <a:gd name="T43" fmla="*/ 171 h 209"/>
              <a:gd name="T44" fmla="*/ 90 w 244"/>
              <a:gd name="T45" fmla="*/ 62 h 209"/>
              <a:gd name="T46" fmla="*/ 59 w 244"/>
              <a:gd name="T47" fmla="*/ 171 h 209"/>
              <a:gd name="T48" fmla="*/ 59 w 244"/>
              <a:gd name="T49" fmla="*/ 62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44" h="209">
                <a:moveTo>
                  <a:pt x="178" y="28"/>
                </a:moveTo>
                <a:lnTo>
                  <a:pt x="244" y="62"/>
                </a:lnTo>
                <a:lnTo>
                  <a:pt x="0" y="62"/>
                </a:lnTo>
                <a:lnTo>
                  <a:pt x="122" y="0"/>
                </a:lnTo>
                <a:lnTo>
                  <a:pt x="178" y="28"/>
                </a:lnTo>
                <a:moveTo>
                  <a:pt x="20" y="190"/>
                </a:moveTo>
                <a:lnTo>
                  <a:pt x="13" y="209"/>
                </a:lnTo>
                <a:lnTo>
                  <a:pt x="232" y="209"/>
                </a:lnTo>
                <a:lnTo>
                  <a:pt x="217" y="171"/>
                </a:lnTo>
                <a:lnTo>
                  <a:pt x="27" y="171"/>
                </a:lnTo>
                <a:lnTo>
                  <a:pt x="20" y="190"/>
                </a:lnTo>
                <a:moveTo>
                  <a:pt x="27" y="171"/>
                </a:moveTo>
                <a:lnTo>
                  <a:pt x="27" y="62"/>
                </a:lnTo>
                <a:moveTo>
                  <a:pt x="217" y="171"/>
                </a:moveTo>
                <a:lnTo>
                  <a:pt x="217" y="62"/>
                </a:lnTo>
                <a:moveTo>
                  <a:pt x="185" y="171"/>
                </a:moveTo>
                <a:lnTo>
                  <a:pt x="185" y="62"/>
                </a:lnTo>
                <a:moveTo>
                  <a:pt x="154" y="171"/>
                </a:moveTo>
                <a:lnTo>
                  <a:pt x="154" y="62"/>
                </a:lnTo>
                <a:moveTo>
                  <a:pt x="122" y="171"/>
                </a:moveTo>
                <a:lnTo>
                  <a:pt x="122" y="62"/>
                </a:lnTo>
                <a:moveTo>
                  <a:pt x="90" y="171"/>
                </a:moveTo>
                <a:lnTo>
                  <a:pt x="90" y="62"/>
                </a:lnTo>
                <a:moveTo>
                  <a:pt x="59" y="171"/>
                </a:moveTo>
                <a:lnTo>
                  <a:pt x="59" y="62"/>
                </a:lnTo>
              </a:path>
            </a:pathLst>
          </a:custGeom>
          <a:noFill/>
          <a:ln w="1587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24" b="1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sp>
        <p:nvSpPr>
          <p:cNvPr id="34" name="factory_3" title="Icon of a factory">
            <a:extLst>
              <a:ext uri="{FF2B5EF4-FFF2-40B4-BE49-F238E27FC236}">
                <a16:creationId xmlns:a16="http://schemas.microsoft.com/office/drawing/2014/main" id="{459A75C0-E8BA-4C1E-A8BA-DA49725D996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27181" y="4352701"/>
            <a:ext cx="274320" cy="169883"/>
          </a:xfrm>
          <a:custGeom>
            <a:avLst/>
            <a:gdLst>
              <a:gd name="T0" fmla="*/ 394 w 394"/>
              <a:gd name="T1" fmla="*/ 101 h 244"/>
              <a:gd name="T2" fmla="*/ 394 w 394"/>
              <a:gd name="T3" fmla="*/ 244 h 244"/>
              <a:gd name="T4" fmla="*/ 0 w 394"/>
              <a:gd name="T5" fmla="*/ 244 h 244"/>
              <a:gd name="T6" fmla="*/ 0 w 394"/>
              <a:gd name="T7" fmla="*/ 101 h 244"/>
              <a:gd name="T8" fmla="*/ 76 w 394"/>
              <a:gd name="T9" fmla="*/ 45 h 244"/>
              <a:gd name="T10" fmla="*/ 76 w 394"/>
              <a:gd name="T11" fmla="*/ 101 h 244"/>
              <a:gd name="T12" fmla="*/ 160 w 394"/>
              <a:gd name="T13" fmla="*/ 45 h 244"/>
              <a:gd name="T14" fmla="*/ 160 w 394"/>
              <a:gd name="T15" fmla="*/ 101 h 244"/>
              <a:gd name="T16" fmla="*/ 394 w 394"/>
              <a:gd name="T17" fmla="*/ 101 h 244"/>
              <a:gd name="T18" fmla="*/ 309 w 394"/>
              <a:gd name="T19" fmla="*/ 101 h 244"/>
              <a:gd name="T20" fmla="*/ 289 w 394"/>
              <a:gd name="T21" fmla="*/ 0 h 244"/>
              <a:gd name="T22" fmla="*/ 273 w 394"/>
              <a:gd name="T23" fmla="*/ 0 h 244"/>
              <a:gd name="T24" fmla="*/ 256 w 394"/>
              <a:gd name="T25" fmla="*/ 101 h 244"/>
              <a:gd name="T26" fmla="*/ 378 w 394"/>
              <a:gd name="T27" fmla="*/ 101 h 244"/>
              <a:gd name="T28" fmla="*/ 358 w 394"/>
              <a:gd name="T29" fmla="*/ 0 h 244"/>
              <a:gd name="T30" fmla="*/ 340 w 394"/>
              <a:gd name="T31" fmla="*/ 0 h 244"/>
              <a:gd name="T32" fmla="*/ 324 w 394"/>
              <a:gd name="T33" fmla="*/ 101 h 244"/>
              <a:gd name="T34" fmla="*/ 57 w 394"/>
              <a:gd name="T35" fmla="*/ 144 h 244"/>
              <a:gd name="T36" fmla="*/ 36 w 394"/>
              <a:gd name="T37" fmla="*/ 144 h 244"/>
              <a:gd name="T38" fmla="*/ 36 w 394"/>
              <a:gd name="T39" fmla="*/ 165 h 244"/>
              <a:gd name="T40" fmla="*/ 57 w 394"/>
              <a:gd name="T41" fmla="*/ 165 h 244"/>
              <a:gd name="T42" fmla="*/ 57 w 394"/>
              <a:gd name="T43" fmla="*/ 144 h 244"/>
              <a:gd name="T44" fmla="*/ 131 w 394"/>
              <a:gd name="T45" fmla="*/ 144 h 244"/>
              <a:gd name="T46" fmla="*/ 112 w 394"/>
              <a:gd name="T47" fmla="*/ 144 h 244"/>
              <a:gd name="T48" fmla="*/ 112 w 394"/>
              <a:gd name="T49" fmla="*/ 165 h 244"/>
              <a:gd name="T50" fmla="*/ 131 w 394"/>
              <a:gd name="T51" fmla="*/ 165 h 244"/>
              <a:gd name="T52" fmla="*/ 131 w 394"/>
              <a:gd name="T53" fmla="*/ 144 h 244"/>
              <a:gd name="T54" fmla="*/ 207 w 394"/>
              <a:gd name="T55" fmla="*/ 144 h 244"/>
              <a:gd name="T56" fmla="*/ 188 w 394"/>
              <a:gd name="T57" fmla="*/ 144 h 244"/>
              <a:gd name="T58" fmla="*/ 188 w 394"/>
              <a:gd name="T59" fmla="*/ 165 h 244"/>
              <a:gd name="T60" fmla="*/ 207 w 394"/>
              <a:gd name="T61" fmla="*/ 165 h 244"/>
              <a:gd name="T62" fmla="*/ 207 w 394"/>
              <a:gd name="T63" fmla="*/ 144 h 244"/>
              <a:gd name="T64" fmla="*/ 283 w 394"/>
              <a:gd name="T65" fmla="*/ 144 h 244"/>
              <a:gd name="T66" fmla="*/ 262 w 394"/>
              <a:gd name="T67" fmla="*/ 144 h 244"/>
              <a:gd name="T68" fmla="*/ 262 w 394"/>
              <a:gd name="T69" fmla="*/ 165 h 244"/>
              <a:gd name="T70" fmla="*/ 283 w 394"/>
              <a:gd name="T71" fmla="*/ 165 h 244"/>
              <a:gd name="T72" fmla="*/ 283 w 394"/>
              <a:gd name="T73" fmla="*/ 144 h 244"/>
              <a:gd name="T74" fmla="*/ 358 w 394"/>
              <a:gd name="T75" fmla="*/ 144 h 244"/>
              <a:gd name="T76" fmla="*/ 338 w 394"/>
              <a:gd name="T77" fmla="*/ 144 h 244"/>
              <a:gd name="T78" fmla="*/ 338 w 394"/>
              <a:gd name="T79" fmla="*/ 165 h 244"/>
              <a:gd name="T80" fmla="*/ 358 w 394"/>
              <a:gd name="T81" fmla="*/ 165 h 244"/>
              <a:gd name="T82" fmla="*/ 358 w 394"/>
              <a:gd name="T83" fmla="*/ 144 h 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94" h="244">
                <a:moveTo>
                  <a:pt x="394" y="101"/>
                </a:moveTo>
                <a:lnTo>
                  <a:pt x="394" y="244"/>
                </a:lnTo>
                <a:lnTo>
                  <a:pt x="0" y="244"/>
                </a:lnTo>
                <a:lnTo>
                  <a:pt x="0" y="101"/>
                </a:lnTo>
                <a:lnTo>
                  <a:pt x="76" y="45"/>
                </a:lnTo>
                <a:lnTo>
                  <a:pt x="76" y="101"/>
                </a:lnTo>
                <a:lnTo>
                  <a:pt x="160" y="45"/>
                </a:lnTo>
                <a:lnTo>
                  <a:pt x="160" y="101"/>
                </a:lnTo>
                <a:lnTo>
                  <a:pt x="394" y="101"/>
                </a:lnTo>
                <a:moveTo>
                  <a:pt x="309" y="101"/>
                </a:moveTo>
                <a:lnTo>
                  <a:pt x="289" y="0"/>
                </a:lnTo>
                <a:lnTo>
                  <a:pt x="273" y="0"/>
                </a:lnTo>
                <a:lnTo>
                  <a:pt x="256" y="101"/>
                </a:lnTo>
                <a:moveTo>
                  <a:pt x="378" y="101"/>
                </a:moveTo>
                <a:lnTo>
                  <a:pt x="358" y="0"/>
                </a:lnTo>
                <a:lnTo>
                  <a:pt x="340" y="0"/>
                </a:lnTo>
                <a:lnTo>
                  <a:pt x="324" y="101"/>
                </a:lnTo>
                <a:moveTo>
                  <a:pt x="57" y="144"/>
                </a:moveTo>
                <a:lnTo>
                  <a:pt x="36" y="144"/>
                </a:lnTo>
                <a:lnTo>
                  <a:pt x="36" y="165"/>
                </a:lnTo>
                <a:lnTo>
                  <a:pt x="57" y="165"/>
                </a:lnTo>
                <a:lnTo>
                  <a:pt x="57" y="144"/>
                </a:lnTo>
                <a:moveTo>
                  <a:pt x="131" y="144"/>
                </a:moveTo>
                <a:lnTo>
                  <a:pt x="112" y="144"/>
                </a:lnTo>
                <a:lnTo>
                  <a:pt x="112" y="165"/>
                </a:lnTo>
                <a:lnTo>
                  <a:pt x="131" y="165"/>
                </a:lnTo>
                <a:lnTo>
                  <a:pt x="131" y="144"/>
                </a:lnTo>
                <a:moveTo>
                  <a:pt x="207" y="144"/>
                </a:moveTo>
                <a:lnTo>
                  <a:pt x="188" y="144"/>
                </a:lnTo>
                <a:lnTo>
                  <a:pt x="188" y="165"/>
                </a:lnTo>
                <a:lnTo>
                  <a:pt x="207" y="165"/>
                </a:lnTo>
                <a:lnTo>
                  <a:pt x="207" y="144"/>
                </a:lnTo>
                <a:moveTo>
                  <a:pt x="283" y="144"/>
                </a:moveTo>
                <a:lnTo>
                  <a:pt x="262" y="144"/>
                </a:lnTo>
                <a:lnTo>
                  <a:pt x="262" y="165"/>
                </a:lnTo>
                <a:lnTo>
                  <a:pt x="283" y="165"/>
                </a:lnTo>
                <a:lnTo>
                  <a:pt x="283" y="144"/>
                </a:lnTo>
                <a:moveTo>
                  <a:pt x="358" y="144"/>
                </a:moveTo>
                <a:lnTo>
                  <a:pt x="338" y="144"/>
                </a:lnTo>
                <a:lnTo>
                  <a:pt x="338" y="165"/>
                </a:lnTo>
                <a:lnTo>
                  <a:pt x="358" y="165"/>
                </a:lnTo>
                <a:lnTo>
                  <a:pt x="358" y="144"/>
                </a:ln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24" b="1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sp>
        <p:nvSpPr>
          <p:cNvPr id="30" name="Copy_E8C8" title="Icon of two documents stacked together">
            <a:extLst>
              <a:ext uri="{FF2B5EF4-FFF2-40B4-BE49-F238E27FC236}">
                <a16:creationId xmlns:a16="http://schemas.microsoft.com/office/drawing/2014/main" id="{8EA970E2-57EE-4672-A9B6-2E6E0E4E902A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695716" y="2423073"/>
            <a:ext cx="237776" cy="274320"/>
          </a:xfrm>
          <a:custGeom>
            <a:avLst/>
            <a:gdLst>
              <a:gd name="T0" fmla="*/ 3585 w 3585"/>
              <a:gd name="T1" fmla="*/ 1654 h 4136"/>
              <a:gd name="T2" fmla="*/ 2758 w 3585"/>
              <a:gd name="T3" fmla="*/ 1654 h 4136"/>
              <a:gd name="T4" fmla="*/ 2758 w 3585"/>
              <a:gd name="T5" fmla="*/ 827 h 4136"/>
              <a:gd name="T6" fmla="*/ 3585 w 3585"/>
              <a:gd name="T7" fmla="*/ 1654 h 4136"/>
              <a:gd name="T8" fmla="*/ 2758 w 3585"/>
              <a:gd name="T9" fmla="*/ 827 h 4136"/>
              <a:gd name="T10" fmla="*/ 1103 w 3585"/>
              <a:gd name="T11" fmla="*/ 827 h 4136"/>
              <a:gd name="T12" fmla="*/ 1103 w 3585"/>
              <a:gd name="T13" fmla="*/ 4136 h 4136"/>
              <a:gd name="T14" fmla="*/ 3585 w 3585"/>
              <a:gd name="T15" fmla="*/ 4136 h 4136"/>
              <a:gd name="T16" fmla="*/ 3585 w 3585"/>
              <a:gd name="T17" fmla="*/ 1654 h 4136"/>
              <a:gd name="T18" fmla="*/ 2483 w 3585"/>
              <a:gd name="T19" fmla="*/ 827 h 4136"/>
              <a:gd name="T20" fmla="*/ 1655 w 3585"/>
              <a:gd name="T21" fmla="*/ 0 h 4136"/>
              <a:gd name="T22" fmla="*/ 0 w 3585"/>
              <a:gd name="T23" fmla="*/ 0 h 4136"/>
              <a:gd name="T24" fmla="*/ 0 w 3585"/>
              <a:gd name="T25" fmla="*/ 3308 h 4136"/>
              <a:gd name="T26" fmla="*/ 1103 w 3585"/>
              <a:gd name="T27" fmla="*/ 3308 h 4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585" h="4136">
                <a:moveTo>
                  <a:pt x="3585" y="1654"/>
                </a:moveTo>
                <a:lnTo>
                  <a:pt x="2758" y="1654"/>
                </a:lnTo>
                <a:lnTo>
                  <a:pt x="2758" y="827"/>
                </a:lnTo>
                <a:moveTo>
                  <a:pt x="3585" y="1654"/>
                </a:moveTo>
                <a:lnTo>
                  <a:pt x="2758" y="827"/>
                </a:lnTo>
                <a:lnTo>
                  <a:pt x="1103" y="827"/>
                </a:lnTo>
                <a:lnTo>
                  <a:pt x="1103" y="4136"/>
                </a:lnTo>
                <a:lnTo>
                  <a:pt x="3585" y="4136"/>
                </a:lnTo>
                <a:lnTo>
                  <a:pt x="3585" y="1654"/>
                </a:lnTo>
                <a:moveTo>
                  <a:pt x="2483" y="827"/>
                </a:moveTo>
                <a:lnTo>
                  <a:pt x="1655" y="0"/>
                </a:lnTo>
                <a:lnTo>
                  <a:pt x="0" y="0"/>
                </a:lnTo>
                <a:lnTo>
                  <a:pt x="0" y="3308"/>
                </a:lnTo>
                <a:lnTo>
                  <a:pt x="1103" y="3308"/>
                </a:ln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24" b="1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sp>
        <p:nvSpPr>
          <p:cNvPr id="31" name="transform" title="Icon of a circle and a square with two curved lines making a cycle">
            <a:extLst>
              <a:ext uri="{FF2B5EF4-FFF2-40B4-BE49-F238E27FC236}">
                <a16:creationId xmlns:a16="http://schemas.microsoft.com/office/drawing/2014/main" id="{DE4AE11C-BDC4-48F0-9857-0DE62A78E44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940402" y="2412786"/>
            <a:ext cx="235916" cy="294894"/>
          </a:xfrm>
          <a:custGeom>
            <a:avLst/>
            <a:gdLst>
              <a:gd name="T0" fmla="*/ 1 w 286"/>
              <a:gd name="T1" fmla="*/ 202 h 358"/>
              <a:gd name="T2" fmla="*/ 0 w 286"/>
              <a:gd name="T3" fmla="*/ 181 h 358"/>
              <a:gd name="T4" fmla="*/ 143 w 286"/>
              <a:gd name="T5" fmla="*/ 38 h 358"/>
              <a:gd name="T6" fmla="*/ 162 w 286"/>
              <a:gd name="T7" fmla="*/ 39 h 358"/>
              <a:gd name="T8" fmla="*/ 103 w 286"/>
              <a:gd name="T9" fmla="*/ 319 h 358"/>
              <a:gd name="T10" fmla="*/ 143 w 286"/>
              <a:gd name="T11" fmla="*/ 324 h 358"/>
              <a:gd name="T12" fmla="*/ 286 w 286"/>
              <a:gd name="T13" fmla="*/ 181 h 358"/>
              <a:gd name="T14" fmla="*/ 285 w 286"/>
              <a:gd name="T15" fmla="*/ 164 h 358"/>
              <a:gd name="T16" fmla="*/ 143 w 286"/>
              <a:gd name="T17" fmla="*/ 294 h 358"/>
              <a:gd name="T18" fmla="*/ 102 w 286"/>
              <a:gd name="T19" fmla="*/ 318 h 358"/>
              <a:gd name="T20" fmla="*/ 127 w 286"/>
              <a:gd name="T21" fmla="*/ 358 h 358"/>
              <a:gd name="T22" fmla="*/ 122 w 286"/>
              <a:gd name="T23" fmla="*/ 64 h 358"/>
              <a:gd name="T24" fmla="*/ 163 w 286"/>
              <a:gd name="T25" fmla="*/ 40 h 358"/>
              <a:gd name="T26" fmla="*/ 138 w 286"/>
              <a:gd name="T27" fmla="*/ 0 h 358"/>
              <a:gd name="T28" fmla="*/ 260 w 286"/>
              <a:gd name="T29" fmla="*/ 77 h 358"/>
              <a:gd name="T30" fmla="*/ 201 w 286"/>
              <a:gd name="T31" fmla="*/ 77 h 358"/>
              <a:gd name="T32" fmla="*/ 201 w 286"/>
              <a:gd name="T33" fmla="*/ 135 h 358"/>
              <a:gd name="T34" fmla="*/ 260 w 286"/>
              <a:gd name="T35" fmla="*/ 135 h 358"/>
              <a:gd name="T36" fmla="*/ 260 w 286"/>
              <a:gd name="T37" fmla="*/ 77 h 358"/>
              <a:gd name="T38" fmla="*/ 41 w 286"/>
              <a:gd name="T39" fmla="*/ 301 h 358"/>
              <a:gd name="T40" fmla="*/ 83 w 286"/>
              <a:gd name="T41" fmla="*/ 260 h 358"/>
              <a:gd name="T42" fmla="*/ 41 w 286"/>
              <a:gd name="T43" fmla="*/ 219 h 358"/>
              <a:gd name="T44" fmla="*/ 0 w 286"/>
              <a:gd name="T45" fmla="*/ 260 h 358"/>
              <a:gd name="T46" fmla="*/ 41 w 286"/>
              <a:gd name="T47" fmla="*/ 301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6" h="358">
                <a:moveTo>
                  <a:pt x="1" y="202"/>
                </a:moveTo>
                <a:cubicBezTo>
                  <a:pt x="1" y="195"/>
                  <a:pt x="0" y="188"/>
                  <a:pt x="0" y="181"/>
                </a:cubicBezTo>
                <a:cubicBezTo>
                  <a:pt x="0" y="102"/>
                  <a:pt x="64" y="38"/>
                  <a:pt x="143" y="38"/>
                </a:cubicBezTo>
                <a:cubicBezTo>
                  <a:pt x="150" y="38"/>
                  <a:pt x="156" y="39"/>
                  <a:pt x="162" y="39"/>
                </a:cubicBezTo>
                <a:moveTo>
                  <a:pt x="103" y="319"/>
                </a:moveTo>
                <a:cubicBezTo>
                  <a:pt x="116" y="322"/>
                  <a:pt x="129" y="324"/>
                  <a:pt x="143" y="324"/>
                </a:cubicBezTo>
                <a:cubicBezTo>
                  <a:pt x="222" y="324"/>
                  <a:pt x="286" y="260"/>
                  <a:pt x="286" y="181"/>
                </a:cubicBezTo>
                <a:cubicBezTo>
                  <a:pt x="286" y="175"/>
                  <a:pt x="286" y="169"/>
                  <a:pt x="285" y="164"/>
                </a:cubicBezTo>
                <a:moveTo>
                  <a:pt x="143" y="294"/>
                </a:moveTo>
                <a:cubicBezTo>
                  <a:pt x="102" y="318"/>
                  <a:pt x="102" y="318"/>
                  <a:pt x="102" y="318"/>
                </a:cubicBezTo>
                <a:cubicBezTo>
                  <a:pt x="127" y="358"/>
                  <a:pt x="127" y="358"/>
                  <a:pt x="127" y="358"/>
                </a:cubicBezTo>
                <a:moveTo>
                  <a:pt x="122" y="64"/>
                </a:moveTo>
                <a:cubicBezTo>
                  <a:pt x="163" y="40"/>
                  <a:pt x="163" y="40"/>
                  <a:pt x="163" y="40"/>
                </a:cubicBezTo>
                <a:cubicBezTo>
                  <a:pt x="138" y="0"/>
                  <a:pt x="138" y="0"/>
                  <a:pt x="138" y="0"/>
                </a:cubicBezTo>
                <a:moveTo>
                  <a:pt x="260" y="77"/>
                </a:moveTo>
                <a:cubicBezTo>
                  <a:pt x="201" y="77"/>
                  <a:pt x="201" y="77"/>
                  <a:pt x="201" y="77"/>
                </a:cubicBezTo>
                <a:cubicBezTo>
                  <a:pt x="201" y="135"/>
                  <a:pt x="201" y="135"/>
                  <a:pt x="201" y="135"/>
                </a:cubicBezTo>
                <a:cubicBezTo>
                  <a:pt x="260" y="135"/>
                  <a:pt x="260" y="135"/>
                  <a:pt x="260" y="135"/>
                </a:cubicBezTo>
                <a:lnTo>
                  <a:pt x="260" y="77"/>
                </a:lnTo>
                <a:close/>
                <a:moveTo>
                  <a:pt x="41" y="301"/>
                </a:moveTo>
                <a:cubicBezTo>
                  <a:pt x="64" y="301"/>
                  <a:pt x="83" y="283"/>
                  <a:pt x="83" y="260"/>
                </a:cubicBezTo>
                <a:cubicBezTo>
                  <a:pt x="83" y="237"/>
                  <a:pt x="64" y="219"/>
                  <a:pt x="41" y="219"/>
                </a:cubicBezTo>
                <a:cubicBezTo>
                  <a:pt x="19" y="219"/>
                  <a:pt x="0" y="237"/>
                  <a:pt x="0" y="260"/>
                </a:cubicBezTo>
                <a:cubicBezTo>
                  <a:pt x="0" y="283"/>
                  <a:pt x="19" y="301"/>
                  <a:pt x="41" y="301"/>
                </a:cubicBezTo>
                <a:close/>
              </a:path>
            </a:pathLst>
          </a:custGeom>
          <a:noFill/>
          <a:ln w="15875" cap="flat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24" b="1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lin ang="5400000" scaled="1"/>
              </a:gradFill>
            </a:endParaRPr>
          </a:p>
        </p:txBody>
      </p:sp>
      <p:sp>
        <p:nvSpPr>
          <p:cNvPr id="35" name="plug" title="Icon of a power plug showing an A to B connection">
            <a:extLst>
              <a:ext uri="{FF2B5EF4-FFF2-40B4-BE49-F238E27FC236}">
                <a16:creationId xmlns:a16="http://schemas.microsoft.com/office/drawing/2014/main" id="{9E316B18-DF07-48AB-A756-CDFD0F902BA0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92247" y="2423073"/>
            <a:ext cx="289403" cy="274320"/>
          </a:xfrm>
          <a:custGeom>
            <a:avLst/>
            <a:gdLst>
              <a:gd name="T0" fmla="*/ 169 w 346"/>
              <a:gd name="T1" fmla="*/ 90 h 328"/>
              <a:gd name="T2" fmla="*/ 199 w 346"/>
              <a:gd name="T3" fmla="*/ 61 h 328"/>
              <a:gd name="T4" fmla="*/ 279 w 346"/>
              <a:gd name="T5" fmla="*/ 63 h 328"/>
              <a:gd name="T6" fmla="*/ 279 w 346"/>
              <a:gd name="T7" fmla="*/ 63 h 328"/>
              <a:gd name="T8" fmla="*/ 277 w 346"/>
              <a:gd name="T9" fmla="*/ 143 h 328"/>
              <a:gd name="T10" fmla="*/ 247 w 346"/>
              <a:gd name="T11" fmla="*/ 172 h 328"/>
              <a:gd name="T12" fmla="*/ 169 w 346"/>
              <a:gd name="T13" fmla="*/ 90 h 328"/>
              <a:gd name="T14" fmla="*/ 279 w 346"/>
              <a:gd name="T15" fmla="*/ 63 h 328"/>
              <a:gd name="T16" fmla="*/ 346 w 346"/>
              <a:gd name="T17" fmla="*/ 0 h 328"/>
              <a:gd name="T18" fmla="*/ 99 w 346"/>
              <a:gd name="T19" fmla="*/ 156 h 328"/>
              <a:gd name="T20" fmla="*/ 69 w 346"/>
              <a:gd name="T21" fmla="*/ 185 h 328"/>
              <a:gd name="T22" fmla="*/ 67 w 346"/>
              <a:gd name="T23" fmla="*/ 265 h 328"/>
              <a:gd name="T24" fmla="*/ 67 w 346"/>
              <a:gd name="T25" fmla="*/ 265 h 328"/>
              <a:gd name="T26" fmla="*/ 147 w 346"/>
              <a:gd name="T27" fmla="*/ 267 h 328"/>
              <a:gd name="T28" fmla="*/ 177 w 346"/>
              <a:gd name="T29" fmla="*/ 238 h 328"/>
              <a:gd name="T30" fmla="*/ 99 w 346"/>
              <a:gd name="T31" fmla="*/ 156 h 328"/>
              <a:gd name="T32" fmla="*/ 67 w 346"/>
              <a:gd name="T33" fmla="*/ 265 h 328"/>
              <a:gd name="T34" fmla="*/ 0 w 346"/>
              <a:gd name="T35" fmla="*/ 328 h 328"/>
              <a:gd name="T36" fmla="*/ 157 w 346"/>
              <a:gd name="T37" fmla="*/ 143 h 328"/>
              <a:gd name="T38" fmla="*/ 120 w 346"/>
              <a:gd name="T39" fmla="*/ 178 h 328"/>
              <a:gd name="T40" fmla="*/ 193 w 346"/>
              <a:gd name="T41" fmla="*/ 181 h 328"/>
              <a:gd name="T42" fmla="*/ 156 w 346"/>
              <a:gd name="T43" fmla="*/ 216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46" h="328">
                <a:moveTo>
                  <a:pt x="169" y="90"/>
                </a:moveTo>
                <a:cubicBezTo>
                  <a:pt x="199" y="61"/>
                  <a:pt x="199" y="61"/>
                  <a:pt x="199" y="61"/>
                </a:cubicBezTo>
                <a:cubicBezTo>
                  <a:pt x="222" y="40"/>
                  <a:pt x="258" y="41"/>
                  <a:pt x="279" y="63"/>
                </a:cubicBezTo>
                <a:cubicBezTo>
                  <a:pt x="279" y="63"/>
                  <a:pt x="279" y="63"/>
                  <a:pt x="279" y="63"/>
                </a:cubicBezTo>
                <a:cubicBezTo>
                  <a:pt x="300" y="86"/>
                  <a:pt x="300" y="122"/>
                  <a:pt x="277" y="143"/>
                </a:cubicBezTo>
                <a:cubicBezTo>
                  <a:pt x="247" y="172"/>
                  <a:pt x="247" y="172"/>
                  <a:pt x="247" y="172"/>
                </a:cubicBezTo>
                <a:lnTo>
                  <a:pt x="169" y="90"/>
                </a:lnTo>
                <a:close/>
                <a:moveTo>
                  <a:pt x="279" y="63"/>
                </a:moveTo>
                <a:cubicBezTo>
                  <a:pt x="346" y="0"/>
                  <a:pt x="346" y="0"/>
                  <a:pt x="346" y="0"/>
                </a:cubicBezTo>
                <a:moveTo>
                  <a:pt x="99" y="156"/>
                </a:moveTo>
                <a:cubicBezTo>
                  <a:pt x="69" y="185"/>
                  <a:pt x="69" y="185"/>
                  <a:pt x="69" y="185"/>
                </a:cubicBezTo>
                <a:cubicBezTo>
                  <a:pt x="46" y="206"/>
                  <a:pt x="46" y="242"/>
                  <a:pt x="67" y="265"/>
                </a:cubicBezTo>
                <a:cubicBezTo>
                  <a:pt x="67" y="265"/>
                  <a:pt x="67" y="265"/>
                  <a:pt x="67" y="265"/>
                </a:cubicBezTo>
                <a:cubicBezTo>
                  <a:pt x="88" y="287"/>
                  <a:pt x="124" y="288"/>
                  <a:pt x="147" y="267"/>
                </a:cubicBezTo>
                <a:cubicBezTo>
                  <a:pt x="177" y="238"/>
                  <a:pt x="177" y="238"/>
                  <a:pt x="177" y="238"/>
                </a:cubicBezTo>
                <a:lnTo>
                  <a:pt x="99" y="156"/>
                </a:lnTo>
                <a:close/>
                <a:moveTo>
                  <a:pt x="67" y="265"/>
                </a:moveTo>
                <a:cubicBezTo>
                  <a:pt x="0" y="328"/>
                  <a:pt x="0" y="328"/>
                  <a:pt x="0" y="328"/>
                </a:cubicBezTo>
                <a:moveTo>
                  <a:pt x="157" y="143"/>
                </a:moveTo>
                <a:cubicBezTo>
                  <a:pt x="120" y="178"/>
                  <a:pt x="120" y="178"/>
                  <a:pt x="120" y="178"/>
                </a:cubicBezTo>
                <a:moveTo>
                  <a:pt x="193" y="181"/>
                </a:moveTo>
                <a:cubicBezTo>
                  <a:pt x="156" y="216"/>
                  <a:pt x="156" y="216"/>
                  <a:pt x="156" y="216"/>
                </a:cubicBez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675" b="1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lin ang="5400000" scaled="1"/>
              </a:gra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E41DEC-4268-43AC-BFB1-5B88C0D52E0D}"/>
              </a:ext>
            </a:extLst>
          </p:cNvPr>
          <p:cNvSpPr txBox="1"/>
          <p:nvPr/>
        </p:nvSpPr>
        <p:spPr>
          <a:xfrm>
            <a:off x="8301995" y="2808707"/>
            <a:ext cx="149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Database</a:t>
            </a:r>
          </a:p>
          <a:p>
            <a:r>
              <a:rPr lang="en-US" sz="900" b="1" dirty="0"/>
              <a:t>E-Business Suite</a:t>
            </a:r>
          </a:p>
          <a:p>
            <a:r>
              <a:rPr lang="en-US" sz="900" b="1" dirty="0"/>
              <a:t>JD Edwards EnterpriseOne</a:t>
            </a:r>
          </a:p>
          <a:p>
            <a:r>
              <a:rPr lang="en-US" sz="900" b="1" dirty="0"/>
              <a:t>JD Edwards World</a:t>
            </a:r>
          </a:p>
          <a:p>
            <a:r>
              <a:rPr lang="en-US" sz="900" b="1" dirty="0"/>
              <a:t>PeopleSoft Enterprise</a:t>
            </a:r>
          </a:p>
          <a:p>
            <a:r>
              <a:rPr lang="en-US" sz="900" b="1" dirty="0"/>
              <a:t>Siebel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6CADD01-1242-432A-801B-271363E8D8D8}"/>
              </a:ext>
            </a:extLst>
          </p:cNvPr>
          <p:cNvSpPr txBox="1"/>
          <p:nvPr/>
        </p:nvSpPr>
        <p:spPr>
          <a:xfrm>
            <a:off x="8301996" y="1877063"/>
            <a:ext cx="59927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DB2</a:t>
            </a:r>
          </a:p>
          <a:p>
            <a:r>
              <a:rPr lang="en-US" sz="900" b="1" dirty="0"/>
              <a:t>CICS</a:t>
            </a:r>
          </a:p>
          <a:p>
            <a:r>
              <a:rPr lang="en-US" sz="900" b="1" dirty="0"/>
              <a:t>Informix </a:t>
            </a:r>
          </a:p>
          <a:p>
            <a:r>
              <a:rPr lang="en-US" sz="900" b="1" dirty="0"/>
              <a:t>IMS</a:t>
            </a:r>
          </a:p>
          <a:p>
            <a:r>
              <a:rPr lang="en-US" sz="900" b="1" dirty="0"/>
              <a:t>MQ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CA5F967-BA6E-458E-805D-AFA2861E85DB}"/>
              </a:ext>
            </a:extLst>
          </p:cNvPr>
          <p:cNvSpPr txBox="1"/>
          <p:nvPr/>
        </p:nvSpPr>
        <p:spPr>
          <a:xfrm>
            <a:off x="8901274" y="1877065"/>
            <a:ext cx="576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i5/OS</a:t>
            </a:r>
          </a:p>
          <a:p>
            <a:r>
              <a:rPr lang="en-US" sz="900" b="1" dirty="0"/>
              <a:t>z/OS</a:t>
            </a:r>
          </a:p>
          <a:p>
            <a:r>
              <a:rPr lang="en-US" sz="900" b="1" dirty="0"/>
              <a:t>RACF</a:t>
            </a:r>
          </a:p>
          <a:p>
            <a:r>
              <a:rPr lang="en-US" sz="900" b="1" dirty="0"/>
              <a:t>VSAM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9BBF9CF-156E-4CFF-A901-894F6C1F2F19}"/>
              </a:ext>
            </a:extLst>
          </p:cNvPr>
          <p:cNvSpPr txBox="1"/>
          <p:nvPr/>
        </p:nvSpPr>
        <p:spPr>
          <a:xfrm>
            <a:off x="8301995" y="3946572"/>
            <a:ext cx="14946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mySAP Business Suite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C469DA-D18C-48ED-947A-2E37DDF0B6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042" y="4309249"/>
            <a:ext cx="778669" cy="29289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4AC0127-B185-4534-BD2F-EA75993A48DB}"/>
              </a:ext>
            </a:extLst>
          </p:cNvPr>
          <p:cNvSpPr txBox="1"/>
          <p:nvPr/>
        </p:nvSpPr>
        <p:spPr>
          <a:xfrm>
            <a:off x="8301995" y="4308625"/>
            <a:ext cx="149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Enterprise Message Service</a:t>
            </a:r>
          </a:p>
          <a:p>
            <a:r>
              <a:rPr lang="en-US" sz="900" b="1" dirty="0"/>
              <a:t>Rendezvous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6F1D793-2D01-4AEE-9D2E-4480DEFFE145}"/>
              </a:ext>
            </a:extLst>
          </p:cNvPr>
          <p:cNvSpPr txBox="1"/>
          <p:nvPr/>
        </p:nvSpPr>
        <p:spPr>
          <a:xfrm>
            <a:off x="4594397" y="4630005"/>
            <a:ext cx="3841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HL7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73D0DAD-FD37-49EA-92E5-9D96DD894596}"/>
              </a:ext>
            </a:extLst>
          </p:cNvPr>
          <p:cNvSpPr txBox="1"/>
          <p:nvPr/>
        </p:nvSpPr>
        <p:spPr>
          <a:xfrm>
            <a:off x="5171710" y="4638147"/>
            <a:ext cx="5161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SWIFT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C227E0-132D-4F60-983A-BE3EDC3FABAE}"/>
              </a:ext>
            </a:extLst>
          </p:cNvPr>
          <p:cNvSpPr txBox="1"/>
          <p:nvPr/>
        </p:nvSpPr>
        <p:spPr>
          <a:xfrm>
            <a:off x="5690246" y="4630003"/>
            <a:ext cx="7481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RosettaNet</a:t>
            </a:r>
          </a:p>
        </p:txBody>
      </p:sp>
    </p:spTree>
    <p:extLst>
      <p:ext uri="{BB962C8B-B14F-4D97-AF65-F5344CB8AC3E}">
        <p14:creationId xmlns:p14="http://schemas.microsoft.com/office/powerpoint/2010/main" val="159535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BizTalk Server 2016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BizTalk Services and Tools</a:t>
            </a:r>
          </a:p>
          <a:p>
            <a:pPr lvl="1"/>
            <a:r>
              <a:rPr lang="en-US" sz="1800" dirty="0"/>
              <a:t>Production deploy to Azure VMs </a:t>
            </a:r>
          </a:p>
          <a:p>
            <a:pPr lvl="1"/>
            <a:r>
              <a:rPr lang="en-US" sz="1800" dirty="0"/>
              <a:t>SQL Server 2016 Always On AG</a:t>
            </a:r>
          </a:p>
          <a:p>
            <a:pPr lvl="1"/>
            <a:r>
              <a:rPr lang="en-US" sz="1800" dirty="0"/>
              <a:t>Import bindings with tracking</a:t>
            </a:r>
          </a:p>
          <a:p>
            <a:pPr lvl="1"/>
            <a:r>
              <a:rPr lang="en-US" sz="1800" dirty="0"/>
              <a:t>Import/export bindings w/parties</a:t>
            </a:r>
          </a:p>
          <a:p>
            <a:pPr lvl="1"/>
            <a:r>
              <a:rPr lang="en-US" sz="1800" dirty="0"/>
              <a:t>Maps with XslTransform or XslCompliedTransform </a:t>
            </a:r>
          </a:p>
          <a:p>
            <a:pPr lvl="1"/>
            <a:r>
              <a:rPr lang="en-US" sz="1800" dirty="0"/>
              <a:t>Mapper schema window expands</a:t>
            </a:r>
          </a:p>
          <a:p>
            <a:pPr lvl="1"/>
            <a:r>
              <a:rPr lang="en-US" sz="1800" dirty="0"/>
              <a:t>BizTalk Administrator UI</a:t>
            </a:r>
          </a:p>
          <a:p>
            <a:pPr lvl="1"/>
            <a:r>
              <a:rPr lang="en-US" sz="1800" dirty="0"/>
              <a:t>Dynamic ports ordered delivery </a:t>
            </a:r>
          </a:p>
          <a:p>
            <a:endParaRPr lang="en-US" sz="2400" dirty="0"/>
          </a:p>
        </p:txBody>
      </p:sp>
      <p:sp>
        <p:nvSpPr>
          <p:cNvPr id="2" name="Text Placeholder 1"/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Adapters and Accelerators</a:t>
            </a:r>
          </a:p>
          <a:p>
            <a:pPr lvl="1"/>
            <a:r>
              <a:rPr lang="en-US" sz="1800" dirty="0"/>
              <a:t>Logic App Adapter (add-on)</a:t>
            </a:r>
          </a:p>
          <a:p>
            <a:pPr lvl="1"/>
            <a:r>
              <a:rPr lang="en-US" sz="1800" dirty="0"/>
              <a:t>File Adapter to Azure storage</a:t>
            </a:r>
          </a:p>
          <a:p>
            <a:pPr lvl="1"/>
            <a:r>
              <a:rPr lang="en-US" sz="1800" dirty="0"/>
              <a:t>FTP Adapter using Server Types</a:t>
            </a:r>
          </a:p>
          <a:p>
            <a:pPr lvl="1"/>
            <a:r>
              <a:rPr lang="en-US" sz="1800" dirty="0"/>
              <a:t>SFTP Adapter using WinSCP </a:t>
            </a:r>
            <a:br>
              <a:rPr lang="en-US" sz="1800" dirty="0"/>
            </a:br>
            <a:r>
              <a:rPr lang="en-US" sz="1800" dirty="0"/>
              <a:t>with logging and encryption</a:t>
            </a:r>
          </a:p>
          <a:p>
            <a:pPr lvl="1"/>
            <a:r>
              <a:rPr lang="en-US" sz="1800" dirty="0"/>
              <a:t>SHA-2 (HTTPS, FTPS, POP3, WCF, AS2, RosettaNet)</a:t>
            </a:r>
          </a:p>
          <a:p>
            <a:pPr lvl="1"/>
            <a:r>
              <a:rPr lang="en-US" sz="1800" dirty="0"/>
              <a:t>Shared Access Signature (WCF)</a:t>
            </a:r>
          </a:p>
          <a:p>
            <a:pPr lvl="1"/>
            <a:r>
              <a:rPr lang="en-US" sz="1800" dirty="0"/>
              <a:t>Enterprise Single Sign-On</a:t>
            </a:r>
          </a:p>
          <a:p>
            <a:pPr lvl="1"/>
            <a:r>
              <a:rPr lang="en-US" sz="1800" dirty="0"/>
              <a:t>Host Integration Server 2016</a:t>
            </a:r>
          </a:p>
        </p:txBody>
      </p:sp>
    </p:spTree>
    <p:extLst>
      <p:ext uri="{BB962C8B-B14F-4D97-AF65-F5344CB8AC3E}">
        <p14:creationId xmlns:p14="http://schemas.microsoft.com/office/powerpoint/2010/main" val="2434463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building_7" title="Icon of a building with a curved section protruding from it">
            <a:extLst>
              <a:ext uri="{FF2B5EF4-FFF2-40B4-BE49-F238E27FC236}">
                <a16:creationId xmlns:a16="http://schemas.microsoft.com/office/drawing/2014/main" id="{2BC8CFDF-9D6F-45AA-A3A5-6084284C11B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4729706" y="2028167"/>
            <a:ext cx="242267" cy="274320"/>
          </a:xfrm>
          <a:custGeom>
            <a:avLst/>
            <a:gdLst>
              <a:gd name="T0" fmla="*/ 142 w 235"/>
              <a:gd name="T1" fmla="*/ 110 h 269"/>
              <a:gd name="T2" fmla="*/ 168 w 235"/>
              <a:gd name="T3" fmla="*/ 110 h 269"/>
              <a:gd name="T4" fmla="*/ 235 w 235"/>
              <a:gd name="T5" fmla="*/ 176 h 269"/>
              <a:gd name="T6" fmla="*/ 235 w 235"/>
              <a:gd name="T7" fmla="*/ 269 h 269"/>
              <a:gd name="T8" fmla="*/ 142 w 235"/>
              <a:gd name="T9" fmla="*/ 94 h 269"/>
              <a:gd name="T10" fmla="*/ 142 w 235"/>
              <a:gd name="T11" fmla="*/ 72 h 269"/>
              <a:gd name="T12" fmla="*/ 0 w 235"/>
              <a:gd name="T13" fmla="*/ 72 h 269"/>
              <a:gd name="T14" fmla="*/ 0 w 235"/>
              <a:gd name="T15" fmla="*/ 269 h 269"/>
              <a:gd name="T16" fmla="*/ 54 w 235"/>
              <a:gd name="T17" fmla="*/ 269 h 269"/>
              <a:gd name="T18" fmla="*/ 54 w 235"/>
              <a:gd name="T19" fmla="*/ 215 h 269"/>
              <a:gd name="T20" fmla="*/ 91 w 235"/>
              <a:gd name="T21" fmla="*/ 215 h 269"/>
              <a:gd name="T22" fmla="*/ 91 w 235"/>
              <a:gd name="T23" fmla="*/ 269 h 269"/>
              <a:gd name="T24" fmla="*/ 142 w 235"/>
              <a:gd name="T25" fmla="*/ 269 h 269"/>
              <a:gd name="T26" fmla="*/ 142 w 235"/>
              <a:gd name="T27" fmla="*/ 110 h 269"/>
              <a:gd name="T28" fmla="*/ 142 w 235"/>
              <a:gd name="T29" fmla="*/ 94 h 269"/>
              <a:gd name="T30" fmla="*/ 127 w 235"/>
              <a:gd name="T31" fmla="*/ 72 h 269"/>
              <a:gd name="T32" fmla="*/ 127 w 235"/>
              <a:gd name="T33" fmla="*/ 37 h 269"/>
              <a:gd name="T34" fmla="*/ 16 w 235"/>
              <a:gd name="T35" fmla="*/ 37 h 269"/>
              <a:gd name="T36" fmla="*/ 16 w 235"/>
              <a:gd name="T37" fmla="*/ 72 h 269"/>
              <a:gd name="T38" fmla="*/ 90 w 235"/>
              <a:gd name="T39" fmla="*/ 37 h 269"/>
              <a:gd name="T40" fmla="*/ 90 w 235"/>
              <a:gd name="T41" fmla="*/ 0 h 269"/>
              <a:gd name="T42" fmla="*/ 53 w 235"/>
              <a:gd name="T43" fmla="*/ 0 h 269"/>
              <a:gd name="T44" fmla="*/ 53 w 235"/>
              <a:gd name="T45" fmla="*/ 37 h 269"/>
              <a:gd name="T46" fmla="*/ 36 w 235"/>
              <a:gd name="T47" fmla="*/ 106 h 269"/>
              <a:gd name="T48" fmla="*/ 36 w 235"/>
              <a:gd name="T49" fmla="*/ 129 h 269"/>
              <a:gd name="T50" fmla="*/ 71 w 235"/>
              <a:gd name="T51" fmla="*/ 106 h 269"/>
              <a:gd name="T52" fmla="*/ 71 w 235"/>
              <a:gd name="T53" fmla="*/ 129 h 269"/>
              <a:gd name="T54" fmla="*/ 108 w 235"/>
              <a:gd name="T55" fmla="*/ 106 h 269"/>
              <a:gd name="T56" fmla="*/ 108 w 235"/>
              <a:gd name="T57" fmla="*/ 129 h 269"/>
              <a:gd name="T58" fmla="*/ 36 w 235"/>
              <a:gd name="T59" fmla="*/ 160 h 269"/>
              <a:gd name="T60" fmla="*/ 36 w 235"/>
              <a:gd name="T61" fmla="*/ 184 h 269"/>
              <a:gd name="T62" fmla="*/ 71 w 235"/>
              <a:gd name="T63" fmla="*/ 160 h 269"/>
              <a:gd name="T64" fmla="*/ 71 w 235"/>
              <a:gd name="T65" fmla="*/ 184 h 269"/>
              <a:gd name="T66" fmla="*/ 108 w 235"/>
              <a:gd name="T67" fmla="*/ 160 h 269"/>
              <a:gd name="T68" fmla="*/ 108 w 235"/>
              <a:gd name="T69" fmla="*/ 184 h 269"/>
              <a:gd name="T70" fmla="*/ 175 w 235"/>
              <a:gd name="T71" fmla="*/ 269 h 269"/>
              <a:gd name="T72" fmla="*/ 201 w 235"/>
              <a:gd name="T73" fmla="*/ 269 h 269"/>
              <a:gd name="T74" fmla="*/ 175 w 235"/>
              <a:gd name="T75" fmla="*/ 235 h 269"/>
              <a:gd name="T76" fmla="*/ 201 w 235"/>
              <a:gd name="T77" fmla="*/ 235 h 269"/>
              <a:gd name="T78" fmla="*/ 175 w 235"/>
              <a:gd name="T79" fmla="*/ 200 h 269"/>
              <a:gd name="T80" fmla="*/ 201 w 235"/>
              <a:gd name="T81" fmla="*/ 200 h 269"/>
              <a:gd name="T82" fmla="*/ 175 w 235"/>
              <a:gd name="T83" fmla="*/ 166 h 269"/>
              <a:gd name="T84" fmla="*/ 201 w 235"/>
              <a:gd name="T85" fmla="*/ 166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5" h="269">
                <a:moveTo>
                  <a:pt x="142" y="110"/>
                </a:moveTo>
                <a:cubicBezTo>
                  <a:pt x="168" y="110"/>
                  <a:pt x="168" y="110"/>
                  <a:pt x="168" y="110"/>
                </a:cubicBezTo>
                <a:cubicBezTo>
                  <a:pt x="205" y="110"/>
                  <a:pt x="235" y="140"/>
                  <a:pt x="235" y="176"/>
                </a:cubicBezTo>
                <a:cubicBezTo>
                  <a:pt x="235" y="269"/>
                  <a:pt x="235" y="269"/>
                  <a:pt x="235" y="269"/>
                </a:cubicBezTo>
                <a:moveTo>
                  <a:pt x="142" y="94"/>
                </a:moveTo>
                <a:cubicBezTo>
                  <a:pt x="142" y="72"/>
                  <a:pt x="142" y="72"/>
                  <a:pt x="142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269"/>
                  <a:pt x="0" y="269"/>
                  <a:pt x="0" y="269"/>
                </a:cubicBezTo>
                <a:cubicBezTo>
                  <a:pt x="54" y="269"/>
                  <a:pt x="54" y="269"/>
                  <a:pt x="54" y="269"/>
                </a:cubicBezTo>
                <a:cubicBezTo>
                  <a:pt x="54" y="215"/>
                  <a:pt x="54" y="215"/>
                  <a:pt x="54" y="215"/>
                </a:cubicBezTo>
                <a:cubicBezTo>
                  <a:pt x="91" y="215"/>
                  <a:pt x="91" y="215"/>
                  <a:pt x="91" y="215"/>
                </a:cubicBezTo>
                <a:cubicBezTo>
                  <a:pt x="91" y="269"/>
                  <a:pt x="91" y="269"/>
                  <a:pt x="91" y="269"/>
                </a:cubicBezTo>
                <a:cubicBezTo>
                  <a:pt x="142" y="269"/>
                  <a:pt x="142" y="269"/>
                  <a:pt x="142" y="269"/>
                </a:cubicBezTo>
                <a:cubicBezTo>
                  <a:pt x="142" y="110"/>
                  <a:pt x="142" y="110"/>
                  <a:pt x="142" y="110"/>
                </a:cubicBezTo>
                <a:lnTo>
                  <a:pt x="142" y="94"/>
                </a:lnTo>
                <a:close/>
                <a:moveTo>
                  <a:pt x="127" y="72"/>
                </a:moveTo>
                <a:cubicBezTo>
                  <a:pt x="127" y="37"/>
                  <a:pt x="127" y="37"/>
                  <a:pt x="127" y="37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72"/>
                  <a:pt x="16" y="72"/>
                  <a:pt x="16" y="72"/>
                </a:cubicBezTo>
                <a:moveTo>
                  <a:pt x="90" y="37"/>
                </a:moveTo>
                <a:cubicBezTo>
                  <a:pt x="90" y="0"/>
                  <a:pt x="90" y="0"/>
                  <a:pt x="90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37"/>
                  <a:pt x="53" y="37"/>
                  <a:pt x="53" y="37"/>
                </a:cubicBezTo>
                <a:moveTo>
                  <a:pt x="36" y="106"/>
                </a:moveTo>
                <a:cubicBezTo>
                  <a:pt x="36" y="129"/>
                  <a:pt x="36" y="129"/>
                  <a:pt x="36" y="129"/>
                </a:cubicBezTo>
                <a:moveTo>
                  <a:pt x="71" y="106"/>
                </a:moveTo>
                <a:cubicBezTo>
                  <a:pt x="71" y="129"/>
                  <a:pt x="71" y="129"/>
                  <a:pt x="71" y="129"/>
                </a:cubicBezTo>
                <a:moveTo>
                  <a:pt x="108" y="106"/>
                </a:moveTo>
                <a:cubicBezTo>
                  <a:pt x="108" y="129"/>
                  <a:pt x="108" y="129"/>
                  <a:pt x="108" y="129"/>
                </a:cubicBezTo>
                <a:moveTo>
                  <a:pt x="36" y="160"/>
                </a:moveTo>
                <a:cubicBezTo>
                  <a:pt x="36" y="184"/>
                  <a:pt x="36" y="184"/>
                  <a:pt x="36" y="184"/>
                </a:cubicBezTo>
                <a:moveTo>
                  <a:pt x="71" y="160"/>
                </a:moveTo>
                <a:cubicBezTo>
                  <a:pt x="71" y="184"/>
                  <a:pt x="71" y="184"/>
                  <a:pt x="71" y="184"/>
                </a:cubicBezTo>
                <a:moveTo>
                  <a:pt x="108" y="160"/>
                </a:moveTo>
                <a:cubicBezTo>
                  <a:pt x="108" y="184"/>
                  <a:pt x="108" y="184"/>
                  <a:pt x="108" y="184"/>
                </a:cubicBezTo>
                <a:moveTo>
                  <a:pt x="175" y="269"/>
                </a:moveTo>
                <a:cubicBezTo>
                  <a:pt x="201" y="269"/>
                  <a:pt x="201" y="269"/>
                  <a:pt x="201" y="269"/>
                </a:cubicBezTo>
                <a:moveTo>
                  <a:pt x="175" y="235"/>
                </a:moveTo>
                <a:cubicBezTo>
                  <a:pt x="201" y="235"/>
                  <a:pt x="201" y="235"/>
                  <a:pt x="201" y="235"/>
                </a:cubicBezTo>
                <a:moveTo>
                  <a:pt x="175" y="200"/>
                </a:moveTo>
                <a:cubicBezTo>
                  <a:pt x="201" y="200"/>
                  <a:pt x="201" y="200"/>
                  <a:pt x="201" y="200"/>
                </a:cubicBezTo>
                <a:moveTo>
                  <a:pt x="175" y="166"/>
                </a:moveTo>
                <a:cubicBezTo>
                  <a:pt x="201" y="166"/>
                  <a:pt x="201" y="166"/>
                  <a:pt x="201" y="166"/>
                </a:cubicBezTo>
              </a:path>
            </a:pathLst>
          </a:custGeom>
          <a:noFill/>
          <a:ln w="1587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24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817510" y="365125"/>
            <a:ext cx="8698089" cy="1325563"/>
          </a:xfrm>
        </p:spPr>
        <p:txBody>
          <a:bodyPr/>
          <a:lstStyle/>
          <a:p>
            <a:r>
              <a:rPr lang="en-US" dirty="0"/>
              <a:t>Microsoft Host Integration Server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822" y="4045293"/>
            <a:ext cx="555878" cy="5558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17471" y="4642370"/>
            <a:ext cx="748591" cy="361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76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Windows Server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67568" y="4631015"/>
            <a:ext cx="1582733" cy="5428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76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IBM z/OS and i5/OS, </a:t>
            </a:r>
          </a:p>
          <a:p>
            <a:pPr algn="ctr"/>
            <a:r>
              <a:rPr lang="en-US" sz="1176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AIX, Linux, UNIX, Windows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3657033"/>
            <a:ext cx="1848185" cy="55399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Bi-Directional Connectivity</a:t>
            </a:r>
          </a:p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IBM Protocols and Formats</a:t>
            </a:r>
          </a:p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Standard Protocols and Formats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04061" y="3457901"/>
            <a:ext cx="975406" cy="55399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Host </a:t>
            </a:r>
            <a:b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Integration </a:t>
            </a:r>
            <a:b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Server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78260" y="3138196"/>
            <a:ext cx="1887002" cy="92333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CICS, IMS, TSO, TPF</a:t>
            </a:r>
          </a:p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COBOL, PLI, RPG, CL Programs</a:t>
            </a:r>
          </a:p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WebSphere MQ</a:t>
            </a:r>
          </a:p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DB2, Informix, VSAM, Files</a:t>
            </a:r>
          </a:p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RACF, i5 Security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39405" y="4413732"/>
            <a:ext cx="965082" cy="3167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29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TCP/IP and HPR/IP</a:t>
            </a:r>
          </a:p>
        </p:txBody>
      </p:sp>
      <p:cxnSp>
        <p:nvCxnSpPr>
          <p:cNvPr id="13" name="Straight Arrow Connector 12"/>
          <p:cNvCxnSpPr>
            <a:cxnSpLocks/>
            <a:endCxn id="6" idx="1"/>
          </p:cNvCxnSpPr>
          <p:nvPr/>
        </p:nvCxnSpPr>
        <p:spPr>
          <a:xfrm flipV="1">
            <a:off x="5567306" y="4323232"/>
            <a:ext cx="3176516" cy="8520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4620539" y="5111406"/>
            <a:ext cx="1542452" cy="316753"/>
            <a:chOff x="1591918" y="5289789"/>
            <a:chExt cx="2797520" cy="574487"/>
          </a:xfrm>
        </p:grpSpPr>
        <p:sp>
          <p:nvSpPr>
            <p:cNvPr id="15" name="TextBox 14"/>
            <p:cNvSpPr txBox="1"/>
            <p:nvPr/>
          </p:nvSpPr>
          <p:spPr>
            <a:xfrm>
              <a:off x="2941636" y="5289789"/>
              <a:ext cx="1447802" cy="5744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29" spc="-38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Azure</a:t>
              </a:r>
            </a:p>
            <a:p>
              <a:pPr algn="ctr"/>
              <a:r>
                <a:rPr lang="en-US" sz="1029" spc="-38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Virtualization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1918" y="5289789"/>
              <a:ext cx="1357705" cy="5744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029" spc="-38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Windows</a:t>
              </a:r>
            </a:p>
            <a:p>
              <a:pPr algn="ctr"/>
              <a:r>
                <a:rPr lang="en-US" sz="1029" spc="-38" dirty="0">
                  <a:gradFill>
                    <a:gsLst>
                      <a:gs pos="2917">
                        <a:schemeClr val="tx1"/>
                      </a:gs>
                      <a:gs pos="30000">
                        <a:schemeClr val="tx1"/>
                      </a:gs>
                    </a:gsLst>
                    <a:lin ang="5400000" scaled="0"/>
                  </a:gradFill>
                </a:rPr>
                <a:t>Hyper-V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253033" y="2694923"/>
            <a:ext cx="1537456" cy="468108"/>
            <a:chOff x="4324502" y="1747926"/>
            <a:chExt cx="2091047" cy="63665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9298" y="1871183"/>
              <a:ext cx="390145" cy="39014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4094" y="1747926"/>
              <a:ext cx="636659" cy="636659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25404" y="1871183"/>
              <a:ext cx="390145" cy="390145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324502" y="1871183"/>
              <a:ext cx="390145" cy="390145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2291841" y="2032516"/>
            <a:ext cx="1008477" cy="286857"/>
            <a:chOff x="6370637" y="1299086"/>
            <a:chExt cx="1371599" cy="390145"/>
          </a:xfrm>
        </p:grpSpPr>
        <p:sp>
          <p:nvSpPr>
            <p:cNvPr id="28" name="TextBox 27"/>
            <p:cNvSpPr txBox="1"/>
            <p:nvPr/>
          </p:nvSpPr>
          <p:spPr>
            <a:xfrm>
              <a:off x="6904036" y="1371047"/>
              <a:ext cx="838200" cy="293018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sz="1400" dirty="0"/>
                <a:t>Azure</a:t>
              </a: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70637" y="1299086"/>
              <a:ext cx="390145" cy="390145"/>
            </a:xfrm>
            <a:prstGeom prst="rect">
              <a:avLst/>
            </a:prstGeom>
          </p:spPr>
        </p:pic>
      </p:grpSp>
      <p:sp>
        <p:nvSpPr>
          <p:cNvPr id="37" name="TextBox 36"/>
          <p:cNvSpPr txBox="1"/>
          <p:nvPr/>
        </p:nvSpPr>
        <p:spPr>
          <a:xfrm>
            <a:off x="5099595" y="2074811"/>
            <a:ext cx="1055940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400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4DC0395-085F-4176-AF9C-6B8EB56B9B49}"/>
              </a:ext>
            </a:extLst>
          </p:cNvPr>
          <p:cNvSpPr txBox="1"/>
          <p:nvPr/>
        </p:nvSpPr>
        <p:spPr>
          <a:xfrm>
            <a:off x="2104231" y="3322862"/>
            <a:ext cx="975406" cy="73866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Office</a:t>
            </a:r>
          </a:p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Power BI</a:t>
            </a:r>
          </a:p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Custom Applications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60D1619-2E5C-4E2C-A17D-ED4446D1413D}"/>
              </a:ext>
            </a:extLst>
          </p:cNvPr>
          <p:cNvSpPr txBox="1"/>
          <p:nvPr/>
        </p:nvSpPr>
        <p:spPr>
          <a:xfrm>
            <a:off x="4976533" y="2622168"/>
            <a:ext cx="861910" cy="73866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BizTalk</a:t>
            </a:r>
          </a:p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SQL</a:t>
            </a:r>
          </a:p>
          <a:p>
            <a:pPr algn="ctr"/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IIS</a:t>
            </a:r>
            <a:b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</a:br>
            <a:r>
              <a:rPr lang="en-US" sz="1200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Power BI</a:t>
            </a:r>
          </a:p>
        </p:txBody>
      </p:sp>
      <p:sp>
        <p:nvSpPr>
          <p:cNvPr id="41" name="building_7" title="Icon of a building with a curved section protruding from it">
            <a:extLst>
              <a:ext uri="{FF2B5EF4-FFF2-40B4-BE49-F238E27FC236}">
                <a16:creationId xmlns:a16="http://schemas.microsoft.com/office/drawing/2014/main" id="{DB1CC004-DE03-4F6E-ACC9-803261B607D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8284201" y="2029756"/>
            <a:ext cx="242267" cy="274320"/>
          </a:xfrm>
          <a:custGeom>
            <a:avLst/>
            <a:gdLst>
              <a:gd name="T0" fmla="*/ 142 w 235"/>
              <a:gd name="T1" fmla="*/ 110 h 269"/>
              <a:gd name="T2" fmla="*/ 168 w 235"/>
              <a:gd name="T3" fmla="*/ 110 h 269"/>
              <a:gd name="T4" fmla="*/ 235 w 235"/>
              <a:gd name="T5" fmla="*/ 176 h 269"/>
              <a:gd name="T6" fmla="*/ 235 w 235"/>
              <a:gd name="T7" fmla="*/ 269 h 269"/>
              <a:gd name="T8" fmla="*/ 142 w 235"/>
              <a:gd name="T9" fmla="*/ 94 h 269"/>
              <a:gd name="T10" fmla="*/ 142 w 235"/>
              <a:gd name="T11" fmla="*/ 72 h 269"/>
              <a:gd name="T12" fmla="*/ 0 w 235"/>
              <a:gd name="T13" fmla="*/ 72 h 269"/>
              <a:gd name="T14" fmla="*/ 0 w 235"/>
              <a:gd name="T15" fmla="*/ 269 h 269"/>
              <a:gd name="T16" fmla="*/ 54 w 235"/>
              <a:gd name="T17" fmla="*/ 269 h 269"/>
              <a:gd name="T18" fmla="*/ 54 w 235"/>
              <a:gd name="T19" fmla="*/ 215 h 269"/>
              <a:gd name="T20" fmla="*/ 91 w 235"/>
              <a:gd name="T21" fmla="*/ 215 h 269"/>
              <a:gd name="T22" fmla="*/ 91 w 235"/>
              <a:gd name="T23" fmla="*/ 269 h 269"/>
              <a:gd name="T24" fmla="*/ 142 w 235"/>
              <a:gd name="T25" fmla="*/ 269 h 269"/>
              <a:gd name="T26" fmla="*/ 142 w 235"/>
              <a:gd name="T27" fmla="*/ 110 h 269"/>
              <a:gd name="T28" fmla="*/ 142 w 235"/>
              <a:gd name="T29" fmla="*/ 94 h 269"/>
              <a:gd name="T30" fmla="*/ 127 w 235"/>
              <a:gd name="T31" fmla="*/ 72 h 269"/>
              <a:gd name="T32" fmla="*/ 127 w 235"/>
              <a:gd name="T33" fmla="*/ 37 h 269"/>
              <a:gd name="T34" fmla="*/ 16 w 235"/>
              <a:gd name="T35" fmla="*/ 37 h 269"/>
              <a:gd name="T36" fmla="*/ 16 w 235"/>
              <a:gd name="T37" fmla="*/ 72 h 269"/>
              <a:gd name="T38" fmla="*/ 90 w 235"/>
              <a:gd name="T39" fmla="*/ 37 h 269"/>
              <a:gd name="T40" fmla="*/ 90 w 235"/>
              <a:gd name="T41" fmla="*/ 0 h 269"/>
              <a:gd name="T42" fmla="*/ 53 w 235"/>
              <a:gd name="T43" fmla="*/ 0 h 269"/>
              <a:gd name="T44" fmla="*/ 53 w 235"/>
              <a:gd name="T45" fmla="*/ 37 h 269"/>
              <a:gd name="T46" fmla="*/ 36 w 235"/>
              <a:gd name="T47" fmla="*/ 106 h 269"/>
              <a:gd name="T48" fmla="*/ 36 w 235"/>
              <a:gd name="T49" fmla="*/ 129 h 269"/>
              <a:gd name="T50" fmla="*/ 71 w 235"/>
              <a:gd name="T51" fmla="*/ 106 h 269"/>
              <a:gd name="T52" fmla="*/ 71 w 235"/>
              <a:gd name="T53" fmla="*/ 129 h 269"/>
              <a:gd name="T54" fmla="*/ 108 w 235"/>
              <a:gd name="T55" fmla="*/ 106 h 269"/>
              <a:gd name="T56" fmla="*/ 108 w 235"/>
              <a:gd name="T57" fmla="*/ 129 h 269"/>
              <a:gd name="T58" fmla="*/ 36 w 235"/>
              <a:gd name="T59" fmla="*/ 160 h 269"/>
              <a:gd name="T60" fmla="*/ 36 w 235"/>
              <a:gd name="T61" fmla="*/ 184 h 269"/>
              <a:gd name="T62" fmla="*/ 71 w 235"/>
              <a:gd name="T63" fmla="*/ 160 h 269"/>
              <a:gd name="T64" fmla="*/ 71 w 235"/>
              <a:gd name="T65" fmla="*/ 184 h 269"/>
              <a:gd name="T66" fmla="*/ 108 w 235"/>
              <a:gd name="T67" fmla="*/ 160 h 269"/>
              <a:gd name="T68" fmla="*/ 108 w 235"/>
              <a:gd name="T69" fmla="*/ 184 h 269"/>
              <a:gd name="T70" fmla="*/ 175 w 235"/>
              <a:gd name="T71" fmla="*/ 269 h 269"/>
              <a:gd name="T72" fmla="*/ 201 w 235"/>
              <a:gd name="T73" fmla="*/ 269 h 269"/>
              <a:gd name="T74" fmla="*/ 175 w 235"/>
              <a:gd name="T75" fmla="*/ 235 h 269"/>
              <a:gd name="T76" fmla="*/ 201 w 235"/>
              <a:gd name="T77" fmla="*/ 235 h 269"/>
              <a:gd name="T78" fmla="*/ 175 w 235"/>
              <a:gd name="T79" fmla="*/ 200 h 269"/>
              <a:gd name="T80" fmla="*/ 201 w 235"/>
              <a:gd name="T81" fmla="*/ 200 h 269"/>
              <a:gd name="T82" fmla="*/ 175 w 235"/>
              <a:gd name="T83" fmla="*/ 166 h 269"/>
              <a:gd name="T84" fmla="*/ 201 w 235"/>
              <a:gd name="T85" fmla="*/ 166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35" h="269">
                <a:moveTo>
                  <a:pt x="142" y="110"/>
                </a:moveTo>
                <a:cubicBezTo>
                  <a:pt x="168" y="110"/>
                  <a:pt x="168" y="110"/>
                  <a:pt x="168" y="110"/>
                </a:cubicBezTo>
                <a:cubicBezTo>
                  <a:pt x="205" y="110"/>
                  <a:pt x="235" y="140"/>
                  <a:pt x="235" y="176"/>
                </a:cubicBezTo>
                <a:cubicBezTo>
                  <a:pt x="235" y="269"/>
                  <a:pt x="235" y="269"/>
                  <a:pt x="235" y="269"/>
                </a:cubicBezTo>
                <a:moveTo>
                  <a:pt x="142" y="94"/>
                </a:moveTo>
                <a:cubicBezTo>
                  <a:pt x="142" y="72"/>
                  <a:pt x="142" y="72"/>
                  <a:pt x="142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269"/>
                  <a:pt x="0" y="269"/>
                  <a:pt x="0" y="269"/>
                </a:cubicBezTo>
                <a:cubicBezTo>
                  <a:pt x="54" y="269"/>
                  <a:pt x="54" y="269"/>
                  <a:pt x="54" y="269"/>
                </a:cubicBezTo>
                <a:cubicBezTo>
                  <a:pt x="54" y="215"/>
                  <a:pt x="54" y="215"/>
                  <a:pt x="54" y="215"/>
                </a:cubicBezTo>
                <a:cubicBezTo>
                  <a:pt x="91" y="215"/>
                  <a:pt x="91" y="215"/>
                  <a:pt x="91" y="215"/>
                </a:cubicBezTo>
                <a:cubicBezTo>
                  <a:pt x="91" y="269"/>
                  <a:pt x="91" y="269"/>
                  <a:pt x="91" y="269"/>
                </a:cubicBezTo>
                <a:cubicBezTo>
                  <a:pt x="142" y="269"/>
                  <a:pt x="142" y="269"/>
                  <a:pt x="142" y="269"/>
                </a:cubicBezTo>
                <a:cubicBezTo>
                  <a:pt x="142" y="110"/>
                  <a:pt x="142" y="110"/>
                  <a:pt x="142" y="110"/>
                </a:cubicBezTo>
                <a:lnTo>
                  <a:pt x="142" y="94"/>
                </a:lnTo>
                <a:close/>
                <a:moveTo>
                  <a:pt x="127" y="72"/>
                </a:moveTo>
                <a:cubicBezTo>
                  <a:pt x="127" y="37"/>
                  <a:pt x="127" y="37"/>
                  <a:pt x="127" y="37"/>
                </a:cubicBezTo>
                <a:cubicBezTo>
                  <a:pt x="16" y="37"/>
                  <a:pt x="16" y="37"/>
                  <a:pt x="16" y="37"/>
                </a:cubicBezTo>
                <a:cubicBezTo>
                  <a:pt x="16" y="72"/>
                  <a:pt x="16" y="72"/>
                  <a:pt x="16" y="72"/>
                </a:cubicBezTo>
                <a:moveTo>
                  <a:pt x="90" y="37"/>
                </a:moveTo>
                <a:cubicBezTo>
                  <a:pt x="90" y="0"/>
                  <a:pt x="90" y="0"/>
                  <a:pt x="90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3" y="37"/>
                  <a:pt x="53" y="37"/>
                  <a:pt x="53" y="37"/>
                </a:cubicBezTo>
                <a:moveTo>
                  <a:pt x="36" y="106"/>
                </a:moveTo>
                <a:cubicBezTo>
                  <a:pt x="36" y="129"/>
                  <a:pt x="36" y="129"/>
                  <a:pt x="36" y="129"/>
                </a:cubicBezTo>
                <a:moveTo>
                  <a:pt x="71" y="106"/>
                </a:moveTo>
                <a:cubicBezTo>
                  <a:pt x="71" y="129"/>
                  <a:pt x="71" y="129"/>
                  <a:pt x="71" y="129"/>
                </a:cubicBezTo>
                <a:moveTo>
                  <a:pt x="108" y="106"/>
                </a:moveTo>
                <a:cubicBezTo>
                  <a:pt x="108" y="129"/>
                  <a:pt x="108" y="129"/>
                  <a:pt x="108" y="129"/>
                </a:cubicBezTo>
                <a:moveTo>
                  <a:pt x="36" y="160"/>
                </a:moveTo>
                <a:cubicBezTo>
                  <a:pt x="36" y="184"/>
                  <a:pt x="36" y="184"/>
                  <a:pt x="36" y="184"/>
                </a:cubicBezTo>
                <a:moveTo>
                  <a:pt x="71" y="160"/>
                </a:moveTo>
                <a:cubicBezTo>
                  <a:pt x="71" y="184"/>
                  <a:pt x="71" y="184"/>
                  <a:pt x="71" y="184"/>
                </a:cubicBezTo>
                <a:moveTo>
                  <a:pt x="108" y="160"/>
                </a:moveTo>
                <a:cubicBezTo>
                  <a:pt x="108" y="184"/>
                  <a:pt x="108" y="184"/>
                  <a:pt x="108" y="184"/>
                </a:cubicBezTo>
                <a:moveTo>
                  <a:pt x="175" y="269"/>
                </a:moveTo>
                <a:cubicBezTo>
                  <a:pt x="201" y="269"/>
                  <a:pt x="201" y="269"/>
                  <a:pt x="201" y="269"/>
                </a:cubicBezTo>
                <a:moveTo>
                  <a:pt x="175" y="235"/>
                </a:moveTo>
                <a:cubicBezTo>
                  <a:pt x="201" y="235"/>
                  <a:pt x="201" y="235"/>
                  <a:pt x="201" y="235"/>
                </a:cubicBezTo>
                <a:moveTo>
                  <a:pt x="175" y="200"/>
                </a:moveTo>
                <a:cubicBezTo>
                  <a:pt x="201" y="200"/>
                  <a:pt x="201" y="200"/>
                  <a:pt x="201" y="200"/>
                </a:cubicBezTo>
                <a:moveTo>
                  <a:pt x="175" y="166"/>
                </a:moveTo>
                <a:cubicBezTo>
                  <a:pt x="201" y="166"/>
                  <a:pt x="201" y="166"/>
                  <a:pt x="201" y="166"/>
                </a:cubicBezTo>
              </a:path>
            </a:pathLst>
          </a:custGeom>
          <a:noFill/>
          <a:ln w="15875" cap="flat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24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71EE1FD-6576-46AD-AF61-C1D678BABBFA}"/>
              </a:ext>
            </a:extLst>
          </p:cNvPr>
          <p:cNvSpPr txBox="1"/>
          <p:nvPr/>
        </p:nvSpPr>
        <p:spPr>
          <a:xfrm>
            <a:off x="8654090" y="2076400"/>
            <a:ext cx="1055940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400" spc="-5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On-premises</a:t>
            </a:r>
          </a:p>
        </p:txBody>
      </p:sp>
      <p:sp>
        <p:nvSpPr>
          <p:cNvPr id="44" name="server" title="Icon of a server tower">
            <a:extLst>
              <a:ext uri="{FF2B5EF4-FFF2-40B4-BE49-F238E27FC236}">
                <a16:creationId xmlns:a16="http://schemas.microsoft.com/office/drawing/2014/main" id="{FD3B67EF-F529-44AF-A185-3202E299066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269904" y="4095677"/>
            <a:ext cx="243720" cy="462915"/>
          </a:xfrm>
          <a:custGeom>
            <a:avLst/>
            <a:gdLst>
              <a:gd name="T0" fmla="*/ 318 w 318"/>
              <a:gd name="T1" fmla="*/ 283 h 604"/>
              <a:gd name="T2" fmla="*/ 318 w 318"/>
              <a:gd name="T3" fmla="*/ 604 h 604"/>
              <a:gd name="T4" fmla="*/ 0 w 318"/>
              <a:gd name="T5" fmla="*/ 604 h 604"/>
              <a:gd name="T6" fmla="*/ 0 w 318"/>
              <a:gd name="T7" fmla="*/ 0 h 604"/>
              <a:gd name="T8" fmla="*/ 318 w 318"/>
              <a:gd name="T9" fmla="*/ 0 h 604"/>
              <a:gd name="T10" fmla="*/ 318 w 318"/>
              <a:gd name="T11" fmla="*/ 283 h 604"/>
              <a:gd name="T12" fmla="*/ 67 w 318"/>
              <a:gd name="T13" fmla="*/ 97 h 604"/>
              <a:gd name="T14" fmla="*/ 249 w 318"/>
              <a:gd name="T15" fmla="*/ 97 h 604"/>
              <a:gd name="T16" fmla="*/ 67 w 318"/>
              <a:gd name="T17" fmla="*/ 414 h 604"/>
              <a:gd name="T18" fmla="*/ 249 w 318"/>
              <a:gd name="T19" fmla="*/ 414 h 604"/>
              <a:gd name="T20" fmla="*/ 67 w 318"/>
              <a:gd name="T21" fmla="*/ 504 h 604"/>
              <a:gd name="T22" fmla="*/ 249 w 318"/>
              <a:gd name="T23" fmla="*/ 504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18" h="604">
                <a:moveTo>
                  <a:pt x="318" y="283"/>
                </a:moveTo>
                <a:lnTo>
                  <a:pt x="318" y="604"/>
                </a:lnTo>
                <a:lnTo>
                  <a:pt x="0" y="604"/>
                </a:lnTo>
                <a:lnTo>
                  <a:pt x="0" y="0"/>
                </a:lnTo>
                <a:lnTo>
                  <a:pt x="318" y="0"/>
                </a:lnTo>
                <a:lnTo>
                  <a:pt x="318" y="283"/>
                </a:lnTo>
                <a:moveTo>
                  <a:pt x="67" y="97"/>
                </a:moveTo>
                <a:lnTo>
                  <a:pt x="249" y="97"/>
                </a:lnTo>
                <a:moveTo>
                  <a:pt x="67" y="414"/>
                </a:moveTo>
                <a:lnTo>
                  <a:pt x="249" y="414"/>
                </a:lnTo>
                <a:moveTo>
                  <a:pt x="67" y="504"/>
                </a:moveTo>
                <a:lnTo>
                  <a:pt x="249" y="504"/>
                </a:lnTo>
              </a:path>
            </a:pathLst>
          </a:custGeom>
          <a:solidFill>
            <a:schemeClr val="bg1"/>
          </a:solidFill>
          <a:ln w="15875" cap="sq">
            <a:solidFill>
              <a:schemeClr val="tx1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675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lin ang="5400000" scaled="1"/>
              </a:gradFill>
            </a:endParaRPr>
          </a:p>
        </p:txBody>
      </p:sp>
      <p:sp>
        <p:nvSpPr>
          <p:cNvPr id="45" name="desktop" title="a desktop PC">
            <a:extLst>
              <a:ext uri="{FF2B5EF4-FFF2-40B4-BE49-F238E27FC236}">
                <a16:creationId xmlns:a16="http://schemas.microsoft.com/office/drawing/2014/main" id="{7459BD65-9918-4FD5-9B2E-EB80696DE25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2281082" y="4158805"/>
            <a:ext cx="470599" cy="462915"/>
          </a:xfrm>
          <a:custGeom>
            <a:avLst/>
            <a:gdLst>
              <a:gd name="T0" fmla="*/ 245 w 245"/>
              <a:gd name="T1" fmla="*/ 67 h 241"/>
              <a:gd name="T2" fmla="*/ 245 w 245"/>
              <a:gd name="T3" fmla="*/ 138 h 241"/>
              <a:gd name="T4" fmla="*/ 0 w 245"/>
              <a:gd name="T5" fmla="*/ 138 h 241"/>
              <a:gd name="T6" fmla="*/ 0 w 245"/>
              <a:gd name="T7" fmla="*/ 0 h 241"/>
              <a:gd name="T8" fmla="*/ 245 w 245"/>
              <a:gd name="T9" fmla="*/ 0 h 241"/>
              <a:gd name="T10" fmla="*/ 245 w 245"/>
              <a:gd name="T11" fmla="*/ 67 h 241"/>
              <a:gd name="T12" fmla="*/ 224 w 245"/>
              <a:gd name="T13" fmla="*/ 222 h 241"/>
              <a:gd name="T14" fmla="*/ 212 w 245"/>
              <a:gd name="T15" fmla="*/ 204 h 241"/>
              <a:gd name="T16" fmla="*/ 33 w 245"/>
              <a:gd name="T17" fmla="*/ 204 h 241"/>
              <a:gd name="T18" fmla="*/ 7 w 245"/>
              <a:gd name="T19" fmla="*/ 241 h 241"/>
              <a:gd name="T20" fmla="*/ 238 w 245"/>
              <a:gd name="T21" fmla="*/ 241 h 241"/>
              <a:gd name="T22" fmla="*/ 224 w 245"/>
              <a:gd name="T23" fmla="*/ 222 h 241"/>
              <a:gd name="T24" fmla="*/ 79 w 245"/>
              <a:gd name="T25" fmla="*/ 172 h 241"/>
              <a:gd name="T26" fmla="*/ 165 w 245"/>
              <a:gd name="T27" fmla="*/ 172 h 241"/>
              <a:gd name="T28" fmla="*/ 123 w 245"/>
              <a:gd name="T29" fmla="*/ 139 h 241"/>
              <a:gd name="T30" fmla="*/ 123 w 245"/>
              <a:gd name="T31" fmla="*/ 171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45" h="241">
                <a:moveTo>
                  <a:pt x="245" y="67"/>
                </a:moveTo>
                <a:lnTo>
                  <a:pt x="245" y="138"/>
                </a:lnTo>
                <a:lnTo>
                  <a:pt x="0" y="138"/>
                </a:lnTo>
                <a:lnTo>
                  <a:pt x="0" y="0"/>
                </a:lnTo>
                <a:lnTo>
                  <a:pt x="245" y="0"/>
                </a:lnTo>
                <a:lnTo>
                  <a:pt x="245" y="67"/>
                </a:lnTo>
                <a:moveTo>
                  <a:pt x="224" y="222"/>
                </a:moveTo>
                <a:lnTo>
                  <a:pt x="212" y="204"/>
                </a:lnTo>
                <a:lnTo>
                  <a:pt x="33" y="204"/>
                </a:lnTo>
                <a:lnTo>
                  <a:pt x="7" y="241"/>
                </a:lnTo>
                <a:lnTo>
                  <a:pt x="238" y="241"/>
                </a:lnTo>
                <a:lnTo>
                  <a:pt x="224" y="222"/>
                </a:lnTo>
                <a:moveTo>
                  <a:pt x="79" y="172"/>
                </a:moveTo>
                <a:lnTo>
                  <a:pt x="165" y="172"/>
                </a:lnTo>
                <a:moveTo>
                  <a:pt x="123" y="139"/>
                </a:moveTo>
                <a:lnTo>
                  <a:pt x="123" y="171"/>
                </a:ln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24" dirty="0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</a:gra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41E740C-A7EE-43E3-867A-03B674EEBB3A}"/>
              </a:ext>
            </a:extLst>
          </p:cNvPr>
          <p:cNvCxnSpPr>
            <a:cxnSpLocks/>
          </p:cNvCxnSpPr>
          <p:nvPr/>
        </p:nvCxnSpPr>
        <p:spPr>
          <a:xfrm>
            <a:off x="2905653" y="4331209"/>
            <a:ext cx="2196925" cy="15013"/>
          </a:xfrm>
          <a:prstGeom prst="straightConnector1">
            <a:avLst/>
          </a:prstGeom>
          <a:ln w="28575">
            <a:solidFill>
              <a:srgbClr val="FFC000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54475FB7-B492-4798-8E50-8A34F8B2D1B8}"/>
              </a:ext>
            </a:extLst>
          </p:cNvPr>
          <p:cNvSpPr txBox="1"/>
          <p:nvPr/>
        </p:nvSpPr>
        <p:spPr>
          <a:xfrm>
            <a:off x="3403839" y="4399853"/>
            <a:ext cx="965082" cy="1583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29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TCP/IP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64AC6AD-5EB9-434B-98A6-48E0E8A8FA02}"/>
              </a:ext>
            </a:extLst>
          </p:cNvPr>
          <p:cNvSpPr txBox="1"/>
          <p:nvPr/>
        </p:nvSpPr>
        <p:spPr>
          <a:xfrm>
            <a:off x="2173040" y="4718999"/>
            <a:ext cx="748591" cy="3618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176" spc="-38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Windows Client</a:t>
            </a:r>
          </a:p>
        </p:txBody>
      </p:sp>
    </p:spTree>
    <p:extLst>
      <p:ext uri="{BB962C8B-B14F-4D97-AF65-F5344CB8AC3E}">
        <p14:creationId xmlns:p14="http://schemas.microsoft.com/office/powerpoint/2010/main" val="272889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Host Integration Server 2016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Installation and Configuration</a:t>
            </a:r>
          </a:p>
          <a:p>
            <a:pPr lvl="1"/>
            <a:r>
              <a:rPr lang="en-US" sz="1400" dirty="0"/>
              <a:t>Improved setup installation program</a:t>
            </a:r>
          </a:p>
          <a:p>
            <a:pPr lvl="1"/>
            <a:r>
              <a:rPr lang="en-US" sz="1400" dirty="0"/>
              <a:t>Improved feature configuration program</a:t>
            </a:r>
          </a:p>
          <a:p>
            <a:pPr lvl="1"/>
            <a:r>
              <a:rPr lang="en-US" sz="1400" dirty="0"/>
              <a:t>New telemetry for improving installation and configuration </a:t>
            </a:r>
          </a:p>
          <a:p>
            <a:r>
              <a:rPr lang="en-US" sz="1800" dirty="0"/>
              <a:t>Network Integration</a:t>
            </a:r>
          </a:p>
          <a:p>
            <a:pPr lvl="1"/>
            <a:r>
              <a:rPr lang="en-US" sz="1400" dirty="0"/>
              <a:t>Improved Active Directory Resource Location</a:t>
            </a:r>
          </a:p>
          <a:p>
            <a:pPr lvl="1"/>
            <a:r>
              <a:rPr lang="en-US" sz="1400" dirty="0"/>
              <a:t>Improved Network Name Resolution</a:t>
            </a:r>
          </a:p>
          <a:p>
            <a:r>
              <a:rPr lang="en-US" sz="1800" dirty="0"/>
              <a:t>Application Integration</a:t>
            </a:r>
          </a:p>
          <a:p>
            <a:pPr lvl="1"/>
            <a:r>
              <a:rPr lang="en-US" sz="1400" dirty="0"/>
              <a:t>New PowerShell commands </a:t>
            </a:r>
          </a:p>
          <a:p>
            <a:endParaRPr lang="en-US" sz="1800" dirty="0"/>
          </a:p>
        </p:txBody>
      </p:sp>
      <p:sp>
        <p:nvSpPr>
          <p:cNvPr id="2" name="Text Placeholder 1"/>
          <p:cNvSpPr>
            <a:spLocks noGrp="1"/>
          </p:cNvSpPr>
          <p:nvPr>
            <p:ph sz="half" idx="4294967295"/>
          </p:nvPr>
        </p:nvSpPr>
        <p:spPr>
          <a:xfrm>
            <a:off x="7010400" y="1825625"/>
            <a:ext cx="5181600" cy="4351338"/>
          </a:xfrm>
        </p:spPr>
        <p:txBody>
          <a:bodyPr>
            <a:normAutofit/>
          </a:bodyPr>
          <a:lstStyle/>
          <a:p>
            <a:r>
              <a:rPr lang="en-US" sz="1800" dirty="0"/>
              <a:t>Messaging Integration</a:t>
            </a:r>
          </a:p>
          <a:p>
            <a:pPr lvl="1"/>
            <a:r>
              <a:rPr lang="en-US" sz="1400" dirty="0"/>
              <a:t>New Microsoft .NET Client for MQ</a:t>
            </a:r>
          </a:p>
          <a:p>
            <a:pPr lvl="1"/>
            <a:r>
              <a:rPr lang="en-US" sz="1400" dirty="0"/>
              <a:t>New telemetry for improving MQ Client</a:t>
            </a:r>
          </a:p>
          <a:p>
            <a:pPr lvl="1"/>
            <a:r>
              <a:rPr lang="en-US" sz="1400" dirty="0"/>
              <a:t>Improved BizTalk Adapter for MQSC (supports both IBM client and new Microsoft Client for MQ)</a:t>
            </a:r>
          </a:p>
          <a:p>
            <a:r>
              <a:rPr lang="en-US" sz="1800" dirty="0"/>
              <a:t>Data Integration</a:t>
            </a:r>
          </a:p>
          <a:p>
            <a:pPr lvl="1"/>
            <a:r>
              <a:rPr lang="en-US" sz="1400" dirty="0"/>
              <a:t>Improved Microsoft client for Informix</a:t>
            </a:r>
          </a:p>
          <a:p>
            <a:pPr lvl="1"/>
            <a:r>
              <a:rPr lang="en-US" sz="1400" dirty="0"/>
              <a:t>New ADO.NET provider for Informix</a:t>
            </a:r>
          </a:p>
          <a:p>
            <a:pPr lvl="1"/>
            <a:r>
              <a:rPr lang="en-US" sz="1400" dirty="0"/>
              <a:t>New BizTalk Adapter for Informix</a:t>
            </a:r>
          </a:p>
          <a:p>
            <a:pPr lvl="1"/>
            <a:r>
              <a:rPr lang="en-US" sz="1400" dirty="0"/>
              <a:t>Improved OLE DB provider for Informix</a:t>
            </a:r>
          </a:p>
          <a:p>
            <a:pPr lvl="1"/>
            <a:r>
              <a:rPr lang="en-US" sz="1400" dirty="0"/>
              <a:t>Improved Microsoft client for DB2</a:t>
            </a:r>
          </a:p>
          <a:p>
            <a:pPr lvl="1"/>
            <a:r>
              <a:rPr lang="en-US" sz="1400" dirty="0"/>
              <a:t>Improved ADO.NET provider for DB2</a:t>
            </a:r>
          </a:p>
          <a:p>
            <a:pPr lvl="1"/>
            <a:r>
              <a:rPr lang="en-US" sz="1400" dirty="0"/>
              <a:t>Improved BizTalk adapter for DB2</a:t>
            </a:r>
          </a:p>
          <a:p>
            <a:pPr lvl="1"/>
            <a:r>
              <a:rPr lang="en-US" sz="1400" dirty="0"/>
              <a:t>Improved OLE DB provider for DB2</a:t>
            </a:r>
          </a:p>
          <a:p>
            <a:pPr lvl="1"/>
            <a:r>
              <a:rPr lang="en-US" sz="1400" dirty="0"/>
              <a:t>Improved service for DRDA</a:t>
            </a:r>
          </a:p>
          <a:p>
            <a:pPr lvl="1"/>
            <a:r>
              <a:rPr lang="en-US" sz="1400" dirty="0"/>
              <a:t>Improved data tools</a:t>
            </a:r>
          </a:p>
        </p:txBody>
      </p:sp>
    </p:spTree>
    <p:extLst>
      <p:ext uri="{BB962C8B-B14F-4D97-AF65-F5344CB8AC3E}">
        <p14:creationId xmlns:p14="http://schemas.microsoft.com/office/powerpoint/2010/main" val="12764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A630-EB37-445A-ADF6-F5B0CE5721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75555" y="510372"/>
            <a:ext cx="8494889" cy="1325563"/>
          </a:xfrm>
        </p:spPr>
        <p:txBody>
          <a:bodyPr/>
          <a:lstStyle/>
          <a:p>
            <a:r>
              <a:rPr lang="en-US" dirty="0"/>
              <a:t>BizTalk Server Support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F9D957A-E85D-4E79-87D4-37B1D571A274}"/>
              </a:ext>
            </a:extLst>
          </p:cNvPr>
          <p:cNvCxnSpPr>
            <a:cxnSpLocks/>
          </p:cNvCxnSpPr>
          <p:nvPr/>
        </p:nvCxnSpPr>
        <p:spPr>
          <a:xfrm>
            <a:off x="3117327" y="2607535"/>
            <a:ext cx="582930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2F828DD-6062-445B-BB49-C4D64966F1BE}"/>
              </a:ext>
            </a:extLst>
          </p:cNvPr>
          <p:cNvSpPr txBox="1"/>
          <p:nvPr/>
        </p:nvSpPr>
        <p:spPr>
          <a:xfrm>
            <a:off x="7716105" y="2243640"/>
            <a:ext cx="1331775" cy="470898"/>
          </a:xfrm>
          <a:prstGeom prst="rect">
            <a:avLst/>
          </a:prstGeom>
          <a:noFill/>
        </p:spPr>
        <p:txBody>
          <a:bodyPr wrap="none" lIns="137160" tIns="109728" rIns="137160" bIns="109728" rtlCol="0">
            <a:spAutoFit/>
          </a:bodyPr>
          <a:lstStyle/>
          <a:p>
            <a:pPr algn="r">
              <a:lnSpc>
                <a:spcPct val="90000"/>
              </a:lnSpc>
              <a:spcAft>
                <a:spcPts val="450"/>
              </a:spcAft>
            </a:pPr>
            <a:r>
              <a:rPr lang="en-US" sz="1800" dirty="0"/>
              <a:t>1/11/2022</a:t>
            </a:r>
            <a:endParaRPr lang="en-US" sz="18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587B-4B2E-4743-B3B6-1B23A01DE7E2}"/>
              </a:ext>
            </a:extLst>
          </p:cNvPr>
          <p:cNvCxnSpPr>
            <a:cxnSpLocks/>
          </p:cNvCxnSpPr>
          <p:nvPr/>
        </p:nvCxnSpPr>
        <p:spPr>
          <a:xfrm>
            <a:off x="3117328" y="3623168"/>
            <a:ext cx="5857292" cy="0"/>
          </a:xfrm>
          <a:prstGeom prst="line">
            <a:avLst/>
          </a:prstGeom>
          <a:ln>
            <a:solidFill>
              <a:srgbClr val="FFC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A8F3393-DBA3-40BF-88AC-E7B25BAC8DDA}"/>
              </a:ext>
            </a:extLst>
          </p:cNvPr>
          <p:cNvSpPr txBox="1"/>
          <p:nvPr/>
        </p:nvSpPr>
        <p:spPr>
          <a:xfrm>
            <a:off x="7827514" y="3271234"/>
            <a:ext cx="1331775" cy="470898"/>
          </a:xfrm>
          <a:prstGeom prst="rect">
            <a:avLst/>
          </a:prstGeom>
          <a:noFill/>
          <a:ln>
            <a:noFill/>
          </a:ln>
        </p:spPr>
        <p:txBody>
          <a:bodyPr wrap="none" lIns="137160" tIns="109728" rIns="137160" bIns="109728" rtlCol="0">
            <a:spAutoFit/>
          </a:bodyPr>
          <a:lstStyle/>
          <a:p>
            <a:pPr algn="just">
              <a:lnSpc>
                <a:spcPct val="90000"/>
              </a:lnSpc>
              <a:spcAft>
                <a:spcPts val="450"/>
              </a:spcAft>
            </a:pPr>
            <a:r>
              <a:rPr lang="en-US" sz="1800" dirty="0"/>
              <a:t>7/10/2018</a:t>
            </a:r>
            <a:endParaRPr lang="en-US" sz="18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72A235-51C2-44C9-8849-34258735C38B}"/>
              </a:ext>
            </a:extLst>
          </p:cNvPr>
          <p:cNvSpPr/>
          <p:nvPr/>
        </p:nvSpPr>
        <p:spPr bwMode="auto">
          <a:xfrm>
            <a:off x="4472452" y="2129639"/>
            <a:ext cx="3092913" cy="398887"/>
          </a:xfrm>
          <a:prstGeom prst="rect">
            <a:avLst/>
          </a:prstGeom>
          <a:solidFill>
            <a:srgbClr val="00B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BizTalk Server 2016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C49517-B9DC-41C8-B8E9-DCC7CA3F255C}"/>
              </a:ext>
            </a:extLst>
          </p:cNvPr>
          <p:cNvSpPr/>
          <p:nvPr/>
        </p:nvSpPr>
        <p:spPr bwMode="auto">
          <a:xfrm>
            <a:off x="4474932" y="2686547"/>
            <a:ext cx="3092913" cy="398887"/>
          </a:xfrm>
          <a:prstGeom prst="rect">
            <a:avLst/>
          </a:prstGeom>
          <a:solidFill>
            <a:srgbClr val="FFC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BizTalk Server 2013 R2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64B99-F37C-435C-B1F5-2934AB23B5CC}"/>
              </a:ext>
            </a:extLst>
          </p:cNvPr>
          <p:cNvSpPr/>
          <p:nvPr/>
        </p:nvSpPr>
        <p:spPr bwMode="auto">
          <a:xfrm>
            <a:off x="4474932" y="3164444"/>
            <a:ext cx="3092913" cy="398887"/>
          </a:xfrm>
          <a:prstGeom prst="rect">
            <a:avLst/>
          </a:prstGeom>
          <a:solidFill>
            <a:srgbClr val="FFC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BizTalk Server 2013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3CF3DF-E345-4949-8FAC-CF4B1117BD0F}"/>
              </a:ext>
            </a:extLst>
          </p:cNvPr>
          <p:cNvSpPr/>
          <p:nvPr/>
        </p:nvSpPr>
        <p:spPr bwMode="auto">
          <a:xfrm>
            <a:off x="4474931" y="3706462"/>
            <a:ext cx="3092913" cy="398887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BizTalk Server 2010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556C95-A282-45AD-AE1F-4BF5277FDFB3}"/>
              </a:ext>
            </a:extLst>
          </p:cNvPr>
          <p:cNvSpPr/>
          <p:nvPr/>
        </p:nvSpPr>
        <p:spPr bwMode="auto">
          <a:xfrm>
            <a:off x="4474930" y="4180076"/>
            <a:ext cx="3092913" cy="398887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BizTalk Server 2009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D6F21B-2C6C-4A57-BAE7-5ABA3FD77805}"/>
              </a:ext>
            </a:extLst>
          </p:cNvPr>
          <p:cNvSpPr/>
          <p:nvPr/>
        </p:nvSpPr>
        <p:spPr bwMode="auto">
          <a:xfrm>
            <a:off x="4474930" y="4649690"/>
            <a:ext cx="3092913" cy="398887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BizTalk Server 2006 R2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C19A31-745D-4C9C-8C03-FC10CE96A536}"/>
              </a:ext>
            </a:extLst>
          </p:cNvPr>
          <p:cNvCxnSpPr>
            <a:cxnSpLocks/>
          </p:cNvCxnSpPr>
          <p:nvPr/>
        </p:nvCxnSpPr>
        <p:spPr>
          <a:xfrm>
            <a:off x="3117327" y="5581489"/>
            <a:ext cx="5857290" cy="0"/>
          </a:xfrm>
          <a:prstGeom prst="line">
            <a:avLst/>
          </a:prstGeom>
          <a:ln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C345224-D75C-4BBC-8193-3EB793E95347}"/>
              </a:ext>
            </a:extLst>
          </p:cNvPr>
          <p:cNvSpPr txBox="1"/>
          <p:nvPr/>
        </p:nvSpPr>
        <p:spPr>
          <a:xfrm>
            <a:off x="3006233" y="2920121"/>
            <a:ext cx="1144224" cy="470898"/>
          </a:xfrm>
          <a:prstGeom prst="rect">
            <a:avLst/>
          </a:prstGeom>
          <a:noFill/>
        </p:spPr>
        <p:txBody>
          <a:bodyPr wrap="none" lIns="137160" tIns="109728" rIns="137160" bIns="109728" rtlCol="0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1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1 Month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75FAEF-FD09-464E-9FB7-B1C690554305}"/>
              </a:ext>
            </a:extLst>
          </p:cNvPr>
          <p:cNvSpPr txBox="1"/>
          <p:nvPr/>
        </p:nvSpPr>
        <p:spPr>
          <a:xfrm>
            <a:off x="3006232" y="3855318"/>
            <a:ext cx="1530740" cy="1097736"/>
          </a:xfrm>
          <a:prstGeom prst="rect">
            <a:avLst/>
          </a:prstGeom>
          <a:noFill/>
        </p:spPr>
        <p:txBody>
          <a:bodyPr wrap="none" lIns="137160" tIns="109728" rIns="137160" bIns="109728" rtlCol="0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1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Out of </a:t>
            </a:r>
          </a:p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1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mainstream </a:t>
            </a:r>
          </a:p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1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support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252A12-3111-4587-9450-FB4815235C6D}"/>
              </a:ext>
            </a:extLst>
          </p:cNvPr>
          <p:cNvSpPr txBox="1"/>
          <p:nvPr/>
        </p:nvSpPr>
        <p:spPr>
          <a:xfrm>
            <a:off x="3006232" y="2068084"/>
            <a:ext cx="989310" cy="470898"/>
          </a:xfrm>
          <a:prstGeom prst="rect">
            <a:avLst/>
          </a:prstGeom>
          <a:noFill/>
        </p:spPr>
        <p:txBody>
          <a:bodyPr wrap="none" lIns="137160" tIns="109728" rIns="137160" bIns="109728" rtlCol="0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1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4 Years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845D6F-15D7-4150-95F6-E83462F0FE4A}"/>
              </a:ext>
            </a:extLst>
          </p:cNvPr>
          <p:cNvSpPr/>
          <p:nvPr/>
        </p:nvSpPr>
        <p:spPr bwMode="auto">
          <a:xfrm>
            <a:off x="4472452" y="5115590"/>
            <a:ext cx="3092913" cy="398887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BizTalk Server 2006</a:t>
            </a:r>
          </a:p>
        </p:txBody>
      </p:sp>
    </p:spTree>
    <p:extLst>
      <p:ext uri="{BB962C8B-B14F-4D97-AF65-F5344CB8AC3E}">
        <p14:creationId xmlns:p14="http://schemas.microsoft.com/office/powerpoint/2010/main" val="319511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41EB-097B-405F-976F-943B525AC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467" y="376414"/>
            <a:ext cx="7617178" cy="1325563"/>
          </a:xfrm>
        </p:spPr>
        <p:txBody>
          <a:bodyPr/>
          <a:lstStyle/>
          <a:p>
            <a:r>
              <a:rPr lang="en-US" dirty="0"/>
              <a:t>BizTalk Server Migration Tool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7295A7-BA2A-43F3-8231-1B8917248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0189" y="1907821"/>
            <a:ext cx="9451622" cy="403473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Migrate to BTS 2016 from BTS 2010 / 2013 / 2013 R2</a:t>
            </a:r>
          </a:p>
          <a:p>
            <a:pPr>
              <a:spcAft>
                <a:spcPts val="600"/>
              </a:spcAft>
            </a:pPr>
            <a:r>
              <a:rPr lang="en-US" dirty="0"/>
              <a:t>Developed by Microsoft IT</a:t>
            </a:r>
          </a:p>
          <a:p>
            <a:pPr>
              <a:spcAft>
                <a:spcPts val="600"/>
              </a:spcAft>
            </a:pPr>
            <a:r>
              <a:rPr lang="en-US" dirty="0"/>
              <a:t>Announcement posted to team blog</a:t>
            </a:r>
          </a:p>
          <a:p>
            <a:pPr lvl="1">
              <a:spcAft>
                <a:spcPts val="600"/>
              </a:spcAft>
            </a:pPr>
            <a:r>
              <a:rPr lang="en-US" dirty="0">
                <a:hlinkClick r:id="rId3"/>
              </a:rPr>
              <a:t>https://aka.ms/btsmigration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Software runtime shared at OneDrive</a:t>
            </a:r>
          </a:p>
          <a:p>
            <a:pPr lvl="1">
              <a:spcAft>
                <a:spcPts val="600"/>
              </a:spcAft>
            </a:pPr>
            <a:r>
              <a:rPr lang="en-US" dirty="0">
                <a:hlinkClick r:id="rId4"/>
              </a:rPr>
              <a:t>https://aka.ms/btsmigrationtool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Source code on GitHub</a:t>
            </a:r>
          </a:p>
          <a:p>
            <a:pPr lvl="1">
              <a:spcAft>
                <a:spcPts val="600"/>
              </a:spcAft>
            </a:pPr>
            <a:r>
              <a:rPr lang="en-US" dirty="0">
                <a:hlinkClick r:id="rId5"/>
              </a:rPr>
              <a:t>https://aka.ms/btsmigrationtoolsource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92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DA630-EB37-445A-ADF6-F5B0CE5721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15444" y="351743"/>
            <a:ext cx="7761111" cy="1325563"/>
          </a:xfrm>
        </p:spPr>
        <p:txBody>
          <a:bodyPr/>
          <a:lstStyle/>
          <a:p>
            <a:r>
              <a:rPr lang="en-US" dirty="0"/>
              <a:t>Host Integration Server Support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F9D957A-E85D-4E79-87D4-37B1D571A274}"/>
              </a:ext>
            </a:extLst>
          </p:cNvPr>
          <p:cNvCxnSpPr>
            <a:cxnSpLocks/>
          </p:cNvCxnSpPr>
          <p:nvPr/>
        </p:nvCxnSpPr>
        <p:spPr>
          <a:xfrm>
            <a:off x="3145317" y="2743002"/>
            <a:ext cx="582930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2F828DD-6062-445B-BB49-C4D64966F1BE}"/>
              </a:ext>
            </a:extLst>
          </p:cNvPr>
          <p:cNvSpPr txBox="1"/>
          <p:nvPr/>
        </p:nvSpPr>
        <p:spPr>
          <a:xfrm>
            <a:off x="7713627" y="2089549"/>
            <a:ext cx="1331775" cy="470898"/>
          </a:xfrm>
          <a:prstGeom prst="rect">
            <a:avLst/>
          </a:prstGeom>
          <a:noFill/>
        </p:spPr>
        <p:txBody>
          <a:bodyPr wrap="none" lIns="137160" tIns="109728" rIns="137160" bIns="109728" rtlCol="0">
            <a:spAutoFit/>
          </a:bodyPr>
          <a:lstStyle/>
          <a:p>
            <a:pPr algn="r">
              <a:lnSpc>
                <a:spcPct val="90000"/>
              </a:lnSpc>
              <a:spcAft>
                <a:spcPts val="450"/>
              </a:spcAft>
            </a:pPr>
            <a:r>
              <a:rPr lang="en-US" sz="1800" dirty="0"/>
              <a:t>1/11/2022</a:t>
            </a:r>
            <a:endParaRPr lang="en-US" sz="18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CF587B-4B2E-4743-B3B6-1B23A01DE7E2}"/>
              </a:ext>
            </a:extLst>
          </p:cNvPr>
          <p:cNvCxnSpPr>
            <a:cxnSpLocks/>
          </p:cNvCxnSpPr>
          <p:nvPr/>
        </p:nvCxnSpPr>
        <p:spPr>
          <a:xfrm>
            <a:off x="3117327" y="3544146"/>
            <a:ext cx="5857292" cy="0"/>
          </a:xfrm>
          <a:prstGeom prst="line">
            <a:avLst/>
          </a:prstGeom>
          <a:ln>
            <a:solidFill>
              <a:srgbClr val="FFC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A8F3393-DBA3-40BF-88AC-E7B25BAC8DDA}"/>
              </a:ext>
            </a:extLst>
          </p:cNvPr>
          <p:cNvSpPr txBox="1"/>
          <p:nvPr/>
        </p:nvSpPr>
        <p:spPr>
          <a:xfrm>
            <a:off x="7806400" y="2936683"/>
            <a:ext cx="1206741" cy="470898"/>
          </a:xfrm>
          <a:prstGeom prst="rect">
            <a:avLst/>
          </a:prstGeom>
          <a:noFill/>
          <a:ln>
            <a:noFill/>
          </a:ln>
        </p:spPr>
        <p:txBody>
          <a:bodyPr wrap="none" lIns="137160" tIns="109728" rIns="137160" bIns="109728" rtlCol="0">
            <a:spAutoFit/>
          </a:bodyPr>
          <a:lstStyle/>
          <a:p>
            <a:pPr algn="just">
              <a:lnSpc>
                <a:spcPct val="90000"/>
              </a:lnSpc>
              <a:spcAft>
                <a:spcPts val="450"/>
              </a:spcAft>
            </a:pPr>
            <a:r>
              <a:rPr lang="en-US" sz="1800" dirty="0"/>
              <a:t>1/8/2019</a:t>
            </a:r>
            <a:endParaRPr lang="en-US" sz="1800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72A235-51C2-44C9-8849-34258735C38B}"/>
              </a:ext>
            </a:extLst>
          </p:cNvPr>
          <p:cNvSpPr/>
          <p:nvPr/>
        </p:nvSpPr>
        <p:spPr bwMode="auto">
          <a:xfrm>
            <a:off x="4393675" y="2129639"/>
            <a:ext cx="3380465" cy="398887"/>
          </a:xfrm>
          <a:prstGeom prst="rect">
            <a:avLst/>
          </a:prstGeom>
          <a:solidFill>
            <a:srgbClr val="00B05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Host Integration Server 2016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764B99-F37C-435C-B1F5-2934AB23B5CC}"/>
              </a:ext>
            </a:extLst>
          </p:cNvPr>
          <p:cNvSpPr/>
          <p:nvPr/>
        </p:nvSpPr>
        <p:spPr bwMode="auto">
          <a:xfrm>
            <a:off x="4396153" y="2972690"/>
            <a:ext cx="3380465" cy="398887"/>
          </a:xfrm>
          <a:prstGeom prst="rect">
            <a:avLst/>
          </a:prstGeom>
          <a:solidFill>
            <a:srgbClr val="FFC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Host Integration Server 2013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3CF3DF-E345-4949-8FAC-CF4B1117BD0F}"/>
              </a:ext>
            </a:extLst>
          </p:cNvPr>
          <p:cNvSpPr/>
          <p:nvPr/>
        </p:nvSpPr>
        <p:spPr bwMode="auto">
          <a:xfrm>
            <a:off x="4396154" y="3706462"/>
            <a:ext cx="3380465" cy="398887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Host Integration Server 2010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556C95-A282-45AD-AE1F-4BF5277FDFB3}"/>
              </a:ext>
            </a:extLst>
          </p:cNvPr>
          <p:cNvSpPr/>
          <p:nvPr/>
        </p:nvSpPr>
        <p:spPr bwMode="auto">
          <a:xfrm>
            <a:off x="4396153" y="4180076"/>
            <a:ext cx="3380465" cy="398887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Host Integration Server 2009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D6F21B-2C6C-4A57-BAE7-5ABA3FD77805}"/>
              </a:ext>
            </a:extLst>
          </p:cNvPr>
          <p:cNvSpPr/>
          <p:nvPr/>
        </p:nvSpPr>
        <p:spPr bwMode="auto">
          <a:xfrm>
            <a:off x="4396153" y="4649690"/>
            <a:ext cx="3380465" cy="398887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Hos Integration Server 2006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C19A31-745D-4C9C-8C03-FC10CE96A536}"/>
              </a:ext>
            </a:extLst>
          </p:cNvPr>
          <p:cNvCxnSpPr>
            <a:cxnSpLocks/>
          </p:cNvCxnSpPr>
          <p:nvPr/>
        </p:nvCxnSpPr>
        <p:spPr>
          <a:xfrm>
            <a:off x="3117327" y="5671800"/>
            <a:ext cx="5857290" cy="0"/>
          </a:xfrm>
          <a:prstGeom prst="line">
            <a:avLst/>
          </a:prstGeom>
          <a:ln>
            <a:solidFill>
              <a:srgbClr val="C0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C345224-D75C-4BBC-8193-3EB793E95347}"/>
              </a:ext>
            </a:extLst>
          </p:cNvPr>
          <p:cNvSpPr txBox="1"/>
          <p:nvPr/>
        </p:nvSpPr>
        <p:spPr>
          <a:xfrm>
            <a:off x="2983624" y="2936683"/>
            <a:ext cx="1242007" cy="470898"/>
          </a:xfrm>
          <a:prstGeom prst="rect">
            <a:avLst/>
          </a:prstGeom>
          <a:noFill/>
        </p:spPr>
        <p:txBody>
          <a:bodyPr wrap="none" lIns="137160" tIns="109728" rIns="137160" bIns="109728" rtlCol="0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1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7 Months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C75FAEF-FD09-464E-9FB7-B1C690554305}"/>
              </a:ext>
            </a:extLst>
          </p:cNvPr>
          <p:cNvSpPr txBox="1"/>
          <p:nvPr/>
        </p:nvSpPr>
        <p:spPr>
          <a:xfrm>
            <a:off x="2983624" y="3855318"/>
            <a:ext cx="1530740" cy="1097736"/>
          </a:xfrm>
          <a:prstGeom prst="rect">
            <a:avLst/>
          </a:prstGeom>
          <a:noFill/>
        </p:spPr>
        <p:txBody>
          <a:bodyPr wrap="none" lIns="137160" tIns="109728" rIns="137160" bIns="109728" rtlCol="0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1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Out of </a:t>
            </a:r>
          </a:p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1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mainstream </a:t>
            </a:r>
          </a:p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1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support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252A12-3111-4587-9450-FB4815235C6D}"/>
              </a:ext>
            </a:extLst>
          </p:cNvPr>
          <p:cNvSpPr txBox="1"/>
          <p:nvPr/>
        </p:nvSpPr>
        <p:spPr>
          <a:xfrm>
            <a:off x="2983624" y="2097132"/>
            <a:ext cx="989310" cy="470898"/>
          </a:xfrm>
          <a:prstGeom prst="rect">
            <a:avLst/>
          </a:prstGeom>
          <a:noFill/>
        </p:spPr>
        <p:txBody>
          <a:bodyPr wrap="none" lIns="137160" tIns="109728" rIns="137160" bIns="109728" rtlCol="0">
            <a:spAutoFit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r>
              <a:rPr lang="en-US" sz="1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4 Years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845D6F-15D7-4150-95F6-E83462F0FE4A}"/>
              </a:ext>
            </a:extLst>
          </p:cNvPr>
          <p:cNvSpPr/>
          <p:nvPr/>
        </p:nvSpPr>
        <p:spPr bwMode="auto">
          <a:xfrm>
            <a:off x="4393675" y="5115590"/>
            <a:ext cx="3380465" cy="398887"/>
          </a:xfrm>
          <a:prstGeom prst="rect">
            <a:avLst/>
          </a:prstGeom>
          <a:solidFill>
            <a:srgbClr val="C00000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7160" tIns="109728" rIns="137160" bIns="1097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35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Host Integration Server 2004</a:t>
            </a:r>
          </a:p>
        </p:txBody>
      </p:sp>
    </p:spTree>
    <p:extLst>
      <p:ext uri="{BB962C8B-B14F-4D97-AF65-F5344CB8AC3E}">
        <p14:creationId xmlns:p14="http://schemas.microsoft.com/office/powerpoint/2010/main" val="62189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725930" y="365125"/>
            <a:ext cx="8789670" cy="1237897"/>
          </a:xfrm>
        </p:spPr>
        <p:txBody>
          <a:bodyPr/>
          <a:lstStyle/>
          <a:p>
            <a:r>
              <a:rPr lang="en-US" dirty="0"/>
              <a:t>BTS 2016 Feature Pack 1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25932" y="2084365"/>
            <a:ext cx="2830027" cy="448213"/>
          </a:xfrm>
          <a:prstGeom prst="rect">
            <a:avLst/>
          </a:prstGeom>
          <a:solidFill>
            <a:schemeClr val="accent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Deployment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725931" y="2592104"/>
            <a:ext cx="2830027" cy="3081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Application Lifecycle Management</a:t>
            </a:r>
          </a:p>
          <a:p>
            <a:pPr defTabSz="685577" fontAlgn="base">
              <a:lnSpc>
                <a:spcPct val="90000"/>
              </a:lnSpc>
              <a:spcBef>
                <a:spcPts val="221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Application Lifecycle Management to deploy and update BizTalk Server instances using Visual Studio Team System (VSTS)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81859" y="2084365"/>
            <a:ext cx="2830027" cy="448213"/>
          </a:xfrm>
          <a:prstGeom prst="rect">
            <a:avLst/>
          </a:prstGeom>
          <a:solidFill>
            <a:schemeClr val="accent2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Lato" panose="020F0502020204030203" pitchFamily="34" charset="0"/>
                <a:cs typeface="Lato" panose="020F0502020204030203" pitchFamily="34" charset="0"/>
              </a:rPr>
              <a:t>Runtime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681859" y="2592104"/>
            <a:ext cx="2830027" cy="3081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Advanced Scheduling</a:t>
            </a:r>
            <a:br>
              <a:rPr lang="en-US" sz="18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</a:b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Set up recurrence on BizTalk Server receive locations with greater precision using time zones, months, weeks, and days</a:t>
            </a: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SQL Server Encrypted Data</a:t>
            </a:r>
            <a:br>
              <a:rPr lang="en-US" sz="18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</a:b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Read and write to SQL Server always encrypted columns using BizTalk Adapter for SQL Server</a:t>
            </a:r>
            <a:endParaRPr lang="en-US" sz="1324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Web Administration</a:t>
            </a:r>
          </a:p>
          <a:p>
            <a:pPr defTabSz="685577" fontAlgn="base">
              <a:lnSpc>
                <a:spcPct val="90000"/>
              </a:lnSpc>
              <a:spcBef>
                <a:spcPts val="221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Manage BizTalk Server environments using standard RESTful Web services APIs</a:t>
            </a:r>
            <a:endParaRPr lang="en-US" sz="18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endParaRPr lang="en-US" sz="105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637786" y="2084365"/>
            <a:ext cx="2830027" cy="448213"/>
          </a:xfrm>
          <a:prstGeom prst="rect">
            <a:avLst/>
          </a:prstGeom>
          <a:solidFill>
            <a:schemeClr val="accent4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kern="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Lato" panose="020F0502020204030203" pitchFamily="34" charset="0"/>
                <a:cs typeface="Lato" panose="020F0502020204030203" pitchFamily="34" charset="0"/>
              </a:rPr>
              <a:t>Analytics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639480" y="2592104"/>
            <a:ext cx="2830027" cy="30814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4" tIns="107571" rIns="134464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Application Insights</a:t>
            </a:r>
          </a:p>
          <a:p>
            <a:pPr defTabSz="685577" fontAlgn="base">
              <a:lnSpc>
                <a:spcPct val="90000"/>
              </a:lnSpc>
              <a:spcBef>
                <a:spcPts val="221"/>
              </a:spcBef>
              <a:spcAft>
                <a:spcPct val="0"/>
              </a:spcAft>
            </a:pP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Send BizTalk Server tracking data to Application Insights for extensible analytics, to understand performance and usage of BizTalk Server </a:t>
            </a:r>
          </a:p>
          <a:p>
            <a:pPr defTabSz="685577" fontAlgn="base">
              <a:lnSpc>
                <a:spcPct val="90000"/>
              </a:lnSpc>
              <a:spcBef>
                <a:spcPts val="1324"/>
              </a:spcBef>
              <a:spcAft>
                <a:spcPct val="0"/>
              </a:spcAft>
            </a:pPr>
            <a:r>
              <a:rPr lang="en-US" sz="1400" b="1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Power BI</a:t>
            </a:r>
            <a:br>
              <a:rPr lang="en-US" sz="18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</a:br>
            <a:r>
              <a:rPr lang="en-US" sz="12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Lato" panose="020F0502020204030203" pitchFamily="34" charset="0"/>
                <a:cs typeface="Calibri" panose="020F0502020204030204" pitchFamily="34" charset="0"/>
              </a:rPr>
              <a:t>Analyze and report BizTalk Server tracking data using Power BI BizTalk operational data template, for use with Power BI visualizations and dashboards</a:t>
            </a:r>
            <a:endParaRPr lang="en-US" sz="105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Calibri" panose="020F0502020204030204" pitchFamily="34" charset="0"/>
              <a:ea typeface="Lato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74E11A-9E32-4AC1-B1C5-3E3F840EE7EB}"/>
              </a:ext>
            </a:extLst>
          </p:cNvPr>
          <p:cNvSpPr txBox="1"/>
          <p:nvPr/>
        </p:nvSpPr>
        <p:spPr>
          <a:xfrm>
            <a:off x="7510144" y="1261481"/>
            <a:ext cx="295592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Lato" panose="020F0502020204030203"/>
              </a:rPr>
              <a:t>Feature Packs require</a:t>
            </a:r>
            <a:r>
              <a:rPr lang="en-US" sz="1050" dirty="0">
                <a:latin typeface="Lato" panose="020F0502020204030203"/>
              </a:rPr>
              <a:t>:</a:t>
            </a:r>
          </a:p>
          <a:p>
            <a:pPr marL="214313" indent="-214313">
              <a:buFontTx/>
              <a:buChar char="-"/>
            </a:pPr>
            <a:r>
              <a:rPr lang="en-US" sz="1050" dirty="0">
                <a:latin typeface="Lato" panose="020F0502020204030203"/>
              </a:rPr>
              <a:t>Enterprise or Developer Edition; </a:t>
            </a:r>
          </a:p>
          <a:p>
            <a:pPr marL="214313" indent="-214313">
              <a:buFontTx/>
              <a:buChar char="-"/>
            </a:pPr>
            <a:r>
              <a:rPr lang="en-US" sz="1050" dirty="0">
                <a:latin typeface="Lato" panose="020F0502020204030203"/>
              </a:rPr>
              <a:t>Software Assurance or Azure EA</a:t>
            </a:r>
          </a:p>
        </p:txBody>
      </p:sp>
    </p:spTree>
    <p:extLst>
      <p:ext uri="{BB962C8B-B14F-4D97-AF65-F5344CB8AC3E}">
        <p14:creationId xmlns:p14="http://schemas.microsoft.com/office/powerpoint/2010/main" val="152247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SOFT BLACK TEMPLATE">
  <a:themeElements>
    <a:clrScheme name="ST_Illusttration_Soft_Black">
      <a:dk1>
        <a:srgbClr val="1A1A1A"/>
      </a:dk1>
      <a:lt1>
        <a:srgbClr val="FFFFFF"/>
      </a:lt1>
      <a:dk2>
        <a:srgbClr val="0D0D0D"/>
      </a:dk2>
      <a:lt2>
        <a:srgbClr val="D2D2D2"/>
      </a:lt2>
      <a:accent1>
        <a:srgbClr val="0078D4"/>
      </a:accent1>
      <a:accent2>
        <a:srgbClr val="00BCF2"/>
      </a:accent2>
      <a:accent3>
        <a:srgbClr val="107C10"/>
      </a:accent3>
      <a:accent4>
        <a:srgbClr val="D73B01"/>
      </a:accent4>
      <a:accent5>
        <a:srgbClr val="FFB900"/>
      </a:accent5>
      <a:accent6>
        <a:srgbClr val="E6E6E6"/>
      </a:accent6>
      <a:hlink>
        <a:srgbClr val="00BCF2"/>
      </a:hlink>
      <a:folHlink>
        <a:srgbClr val="00BCF2"/>
      </a:folHlink>
    </a:clrScheme>
    <a:fontScheme name="Segoe UI Semibold - 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6-9_Illustration_2018_Cloud_011.potx" id="{762B47AA-A827-4F63-8EDD-1F6B4767BB62}" vid="{A3FBD5A9-6ED4-4247-B514-45D69F79853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FDF1A744947D49956EB2092E893466" ma:contentTypeVersion="2" ma:contentTypeDescription="Create a new document." ma:contentTypeScope="" ma:versionID="9816874544b1c627c552c26dcde5d912">
  <xsd:schema xmlns:xsd="http://www.w3.org/2001/XMLSchema" xmlns:xs="http://www.w3.org/2001/XMLSchema" xmlns:p="http://schemas.microsoft.com/office/2006/metadata/properties" xmlns:ns2="f9e7025c-0f17-457a-af7d-ed64b10337c4" targetNamespace="http://schemas.microsoft.com/office/2006/metadata/properties" ma:root="true" ma:fieldsID="df09561e633ddf8e90c368fff5ff7d6b" ns2:_="">
    <xsd:import namespace="f9e7025c-0f17-457a-af7d-ed64b10337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7025c-0f17-457a-af7d-ed64b10337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852CF9-0613-4CBA-AAC0-5772C0B239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e7025c-0f17-457a-af7d-ed64b10337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90F116-B58F-4255-B05B-DA3808E0E5C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9e7025c-0f17-457a-af7d-ed64b10337c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16-9_Illustration_2018_Cloud_011</Template>
  <TotalTime>1197</TotalTime>
  <Words>1095</Words>
  <Application>Microsoft Office PowerPoint</Application>
  <PresentationFormat>Widescreen</PresentationFormat>
  <Paragraphs>256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36" baseType="lpstr">
      <vt:lpstr>Arial</vt:lpstr>
      <vt:lpstr>Calibri</vt:lpstr>
      <vt:lpstr>Calibri Light</vt:lpstr>
      <vt:lpstr>Consolas</vt:lpstr>
      <vt:lpstr>Karla</vt:lpstr>
      <vt:lpstr>Lato</vt:lpstr>
      <vt:lpstr>Lato Medium</vt:lpstr>
      <vt:lpstr>Montserrat</vt:lpstr>
      <vt:lpstr>Poppins</vt:lpstr>
      <vt:lpstr>Poppins SemiBold</vt:lpstr>
      <vt:lpstr>Segoe UI</vt:lpstr>
      <vt:lpstr>Segoe UI Light</vt:lpstr>
      <vt:lpstr>Segoe UI Semibold</vt:lpstr>
      <vt:lpstr>Segoe UI Semilight</vt:lpstr>
      <vt:lpstr>Wingdings</vt:lpstr>
      <vt:lpstr>1_Office Theme</vt:lpstr>
      <vt:lpstr>Custom Design</vt:lpstr>
      <vt:lpstr>Office Theme</vt:lpstr>
      <vt:lpstr>SOFT BLACK TEMPLATE</vt:lpstr>
      <vt:lpstr>PowerPoint Presentation</vt:lpstr>
      <vt:lpstr>Microsoft BizTalk Server</vt:lpstr>
      <vt:lpstr>BizTalk Server 2016</vt:lpstr>
      <vt:lpstr>Microsoft Host Integration Server</vt:lpstr>
      <vt:lpstr>Host Integration Server 2016</vt:lpstr>
      <vt:lpstr>BizTalk Server Support</vt:lpstr>
      <vt:lpstr>BizTalk Server Migration Tool</vt:lpstr>
      <vt:lpstr>Host Integration Server Support</vt:lpstr>
      <vt:lpstr>BTS 2016 Feature Pack 1</vt:lpstr>
      <vt:lpstr>BTS 2016 Feature Pack 2</vt:lpstr>
      <vt:lpstr>BTS 2016 Feature Pack 3</vt:lpstr>
      <vt:lpstr>Retail Payment Processing</vt:lpstr>
      <vt:lpstr>Office 365 Adapters – Feature Pack 3</vt:lpstr>
      <vt:lpstr>BizTalk Server 2016 Cumulative Update 5</vt:lpstr>
      <vt:lpstr>Host Integration Server 2016 CU3</vt:lpstr>
      <vt:lpstr>More Information</vt:lpstr>
      <vt:lpstr>PowerPoint Presentation</vt:lpstr>
    </vt:vector>
  </TitlesOfParts>
  <Manager>&lt;Comms manager name here&gt;</Manager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</dc:title>
  <dc:subject>&lt;Event name&gt;</dc:subject>
  <dc:creator>Paul.Larsen@microsoft.com</dc:creator>
  <cp:keywords/>
  <dc:description/>
  <cp:lastModifiedBy>Guy Larsen</cp:lastModifiedBy>
  <cp:revision>22</cp:revision>
  <dcterms:created xsi:type="dcterms:W3CDTF">2018-05-29T18:04:23Z</dcterms:created>
  <dcterms:modified xsi:type="dcterms:W3CDTF">2018-06-07T09:50:22Z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0x01010039FDF1A744947D49956EB2092E893466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/>
  </property>
  <property fmtid="{D5CDD505-2E9C-101B-9397-08002B2CF9AE}" pid="7" name="Track">
    <vt:lpwstr/>
  </property>
  <property fmtid="{D5CDD505-2E9C-101B-9397-08002B2CF9AE}" pid="8" name="Event Location">
    <vt:lpwstr/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MSIP_Label_f42aa342-8706-4288-bd11-ebb85995028c_Enabled">
    <vt:lpwstr>True</vt:lpwstr>
  </property>
  <property fmtid="{D5CDD505-2E9C-101B-9397-08002B2CF9AE}" pid="12" name="MSIP_Label_f42aa342-8706-4288-bd11-ebb85995028c_SiteId">
    <vt:lpwstr>72f988bf-86f1-41af-91ab-2d7cd011db47</vt:lpwstr>
  </property>
  <property fmtid="{D5CDD505-2E9C-101B-9397-08002B2CF9AE}" pid="13" name="MSIP_Label_f42aa342-8706-4288-bd11-ebb85995028c_Ref">
    <vt:lpwstr>https://api.informationprotection.azure.com/api/72f988bf-86f1-41af-91ab-2d7cd011db47</vt:lpwstr>
  </property>
  <property fmtid="{D5CDD505-2E9C-101B-9397-08002B2CF9AE}" pid="14" name="MSIP_Label_f42aa342-8706-4288-bd11-ebb85995028c_Owner">
    <vt:lpwstr>maryfj@microsoft.com</vt:lpwstr>
  </property>
  <property fmtid="{D5CDD505-2E9C-101B-9397-08002B2CF9AE}" pid="15" name="MSIP_Label_f42aa342-8706-4288-bd11-ebb85995028c_SetDate">
    <vt:lpwstr>2017-08-29T14:27:20.8568347-07:00</vt:lpwstr>
  </property>
  <property fmtid="{D5CDD505-2E9C-101B-9397-08002B2CF9AE}" pid="16" name="MSIP_Label_f42aa342-8706-4288-bd11-ebb85995028c_Name">
    <vt:lpwstr>General</vt:lpwstr>
  </property>
  <property fmtid="{D5CDD505-2E9C-101B-9397-08002B2CF9AE}" pid="17" name="MSIP_Label_f42aa342-8706-4288-bd11-ebb85995028c_Application">
    <vt:lpwstr>Microsoft Azure Information Protection</vt:lpwstr>
  </property>
  <property fmtid="{D5CDD505-2E9C-101B-9397-08002B2CF9AE}" pid="18" name="MSIP_Label_f42aa342-8706-4288-bd11-ebb85995028c_Extended_MSFT_Method">
    <vt:lpwstr>Automatic</vt:lpwstr>
  </property>
  <property fmtid="{D5CDD505-2E9C-101B-9397-08002B2CF9AE}" pid="19" name="Sensitivity">
    <vt:lpwstr>General</vt:lpwstr>
  </property>
</Properties>
</file>